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0"/>
  </p:notesMasterIdLst>
  <p:sldIdLst>
    <p:sldId id="256" r:id="rId2"/>
    <p:sldId id="3034" r:id="rId3"/>
    <p:sldId id="2927" r:id="rId4"/>
    <p:sldId id="3118" r:id="rId5"/>
    <p:sldId id="3119" r:id="rId6"/>
    <p:sldId id="3120" r:id="rId7"/>
    <p:sldId id="3139" r:id="rId8"/>
    <p:sldId id="3140" r:id="rId9"/>
    <p:sldId id="3121" r:id="rId10"/>
    <p:sldId id="3135" r:id="rId11"/>
    <p:sldId id="3137" r:id="rId12"/>
    <p:sldId id="3138" r:id="rId13"/>
    <p:sldId id="3124" r:id="rId14"/>
    <p:sldId id="3108" r:id="rId15"/>
    <p:sldId id="3095" r:id="rId16"/>
    <p:sldId id="3126" r:id="rId17"/>
    <p:sldId id="3122" r:id="rId18"/>
    <p:sldId id="3112" r:id="rId19"/>
    <p:sldId id="3123" r:id="rId20"/>
    <p:sldId id="268" r:id="rId21"/>
    <p:sldId id="3098" r:id="rId22"/>
    <p:sldId id="3097" r:id="rId23"/>
    <p:sldId id="3132" r:id="rId24"/>
    <p:sldId id="3116" r:id="rId25"/>
    <p:sldId id="2953" r:id="rId26"/>
    <p:sldId id="2954" r:id="rId27"/>
    <p:sldId id="2956" r:id="rId28"/>
    <p:sldId id="2955" r:id="rId29"/>
    <p:sldId id="3117" r:id="rId30"/>
    <p:sldId id="3096" r:id="rId31"/>
    <p:sldId id="3068" r:id="rId32"/>
    <p:sldId id="3115" r:id="rId33"/>
    <p:sldId id="3099" r:id="rId34"/>
    <p:sldId id="3106" r:id="rId35"/>
    <p:sldId id="3143" r:id="rId36"/>
    <p:sldId id="3134" r:id="rId37"/>
    <p:sldId id="3109" r:id="rId38"/>
    <p:sldId id="3089" r:id="rId39"/>
    <p:sldId id="3110" r:id="rId40"/>
    <p:sldId id="3111" r:id="rId41"/>
    <p:sldId id="3100" r:id="rId42"/>
    <p:sldId id="3101" r:id="rId43"/>
    <p:sldId id="3035" r:id="rId44"/>
    <p:sldId id="3012" r:id="rId45"/>
    <p:sldId id="3127" r:id="rId46"/>
    <p:sldId id="3094" r:id="rId47"/>
    <p:sldId id="3136" r:id="rId48"/>
    <p:sldId id="3103" r:id="rId49"/>
    <p:sldId id="3114" r:id="rId50"/>
    <p:sldId id="3033" r:id="rId51"/>
    <p:sldId id="3053" r:id="rId52"/>
    <p:sldId id="3084" r:id="rId53"/>
    <p:sldId id="3102" r:id="rId54"/>
    <p:sldId id="275" r:id="rId55"/>
    <p:sldId id="276" r:id="rId56"/>
    <p:sldId id="2928" r:id="rId57"/>
    <p:sldId id="3105" r:id="rId58"/>
    <p:sldId id="3113" r:id="rId59"/>
    <p:sldId id="3144" r:id="rId60"/>
    <p:sldId id="3145" r:id="rId61"/>
    <p:sldId id="3133" r:id="rId62"/>
    <p:sldId id="3129" r:id="rId63"/>
    <p:sldId id="3125" r:id="rId64"/>
    <p:sldId id="3128" r:id="rId65"/>
    <p:sldId id="3142" r:id="rId66"/>
    <p:sldId id="3141" r:id="rId67"/>
    <p:sldId id="3131" r:id="rId68"/>
    <p:sldId id="3130"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3034"/>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43"/>
            <p14:sldId id="3134"/>
            <p14:sldId id="3109"/>
            <p14:sldId id="3089"/>
            <p14:sldId id="3110"/>
            <p14:sldId id="3111"/>
            <p14:sldId id="3100"/>
            <p14:sldId id="3101"/>
            <p14:sldId id="3035"/>
            <p14:sldId id="3012"/>
            <p14:sldId id="3127"/>
            <p14:sldId id="3094"/>
            <p14:sldId id="3136"/>
            <p14:sldId id="3103"/>
            <p14:sldId id="3114"/>
            <p14:sldId id="3033"/>
            <p14:sldId id="3053"/>
            <p14:sldId id="3084"/>
            <p14:sldId id="3102"/>
            <p14:sldId id="275"/>
            <p14:sldId id="276"/>
            <p14:sldId id="2928"/>
            <p14:sldId id="3105"/>
            <p14:sldId id="3113"/>
            <p14:sldId id="3144"/>
            <p14:sldId id="3145"/>
            <p14:sldId id="3133"/>
            <p14:sldId id="3129"/>
            <p14:sldId id="3125"/>
            <p14:sldId id="3128"/>
            <p14:sldId id="3142"/>
            <p14:sldId id="3141"/>
            <p14:sldId id="3131"/>
            <p14:sldId id="31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9214"/>
  </p:normalViewPr>
  <p:slideViewPr>
    <p:cSldViewPr snapToGrid="0">
      <p:cViewPr varScale="1">
        <p:scale>
          <a:sx n="136" d="100"/>
          <a:sy n="136" d="100"/>
        </p:scale>
        <p:origin x="216" y="4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7037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xfrm>
            <a:off x="381000" y="685800"/>
            <a:ext cx="6096000" cy="3429000"/>
          </a:xfrm>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dirty="0">
              <a:cs typeface="Arial" panose="020B0604020202020204" pitchFamily="34" charset="0"/>
            </a:endParaRPr>
          </a:p>
        </p:txBody>
      </p:sp>
    </p:spTree>
    <p:extLst>
      <p:ext uri="{BB962C8B-B14F-4D97-AF65-F5344CB8AC3E}">
        <p14:creationId xmlns:p14="http://schemas.microsoft.com/office/powerpoint/2010/main" val="1697161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4663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1366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6393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42410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810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9952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306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93512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286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7966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0101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00555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83672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9904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503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6551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6398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4922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64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86466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65384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43993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62</a:t>
            </a:fld>
            <a:endParaRPr lang="en-US"/>
          </a:p>
        </p:txBody>
      </p:sp>
    </p:spTree>
    <p:extLst>
      <p:ext uri="{BB962C8B-B14F-4D97-AF65-F5344CB8AC3E}">
        <p14:creationId xmlns:p14="http://schemas.microsoft.com/office/powerpoint/2010/main" val="34773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860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280527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64510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234166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143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535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79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04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4"/>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1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6.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hyperlink" Target="https://www.britannica.com/biography/Alan-Tu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youtu.be/YScIPA8RbVE?t=2040"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youtu.be/2ptFnIj71SM?t=213" TargetMode="External"/><Relationship Id="rId5" Type="http://schemas.openxmlformats.org/officeDocument/2006/relationships/image" Target="../media/image25.png"/><Relationship Id="rId4" Type="http://schemas.openxmlformats.org/officeDocument/2006/relationships/hyperlink" Target="https://youtu.be/2ptFnIj71SM?t=205"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8.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9.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2.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9.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0.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4.xml"/><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youtu.be/1lGM5DEdMaw?t=238" TargetMode="External"/><Relationship Id="rId5" Type="http://schemas.openxmlformats.org/officeDocument/2006/relationships/image" Target="../media/image43.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7.gi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en.wikipedia.org/wiki/File:HomotopySmall.gif" TargetMode="External"/><Relationship Id="rId5" Type="http://schemas.openxmlformats.org/officeDocument/2006/relationships/image" Target="../media/image46.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youtu.be/h7apO7q16V0?t=71"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youtu.be/9u1q3lH7VbE?t=323"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core.ac.uk/download/pdf/82625192.pdf" TargetMode="Externa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70.jpeg"/><Relationship Id="rId7" Type="http://schemas.openxmlformats.org/officeDocument/2006/relationships/image" Target="../media/image72.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hyperlink" Target="https://en.wikipedia.org/wiki/George_David_Birkhoff" TargetMode="External"/><Relationship Id="rId5" Type="http://schemas.openxmlformats.org/officeDocument/2006/relationships/image" Target="../media/image71.jpeg"/><Relationship Id="rId4" Type="http://schemas.openxmlformats.org/officeDocument/2006/relationships/hyperlink" Target="https://en.wikipedia.org/wiki/Garrett_Birkhof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80.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9.jpeg"/><Relationship Id="rId4" Type="http://schemas.openxmlformats.org/officeDocument/2006/relationships/image" Target="../media/image76.jpeg"/><Relationship Id="rId9" Type="http://schemas.openxmlformats.org/officeDocument/2006/relationships/hyperlink" Target="https://www.facebook.com/CardinalLad/photos/a.674107509275250/1027520317267299/?type=1&amp;theate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hyperlink" Target="https://sep.yimg.com/ca/I/yhst-137970348157658_2613_1145170977" TargetMode="External"/><Relationship Id="rId3" Type="http://schemas.openxmlformats.org/officeDocument/2006/relationships/hyperlink" Target="https://en.wikipedia.org/wiki/Thomas_Kuhn" TargetMode="External"/><Relationship Id="rId7" Type="http://schemas.openxmlformats.org/officeDocument/2006/relationships/hyperlink" Target="https://en.wikipedia.org/wiki/Judea_Pearl" TargetMode="External"/><Relationship Id="rId12" Type="http://schemas.openxmlformats.org/officeDocument/2006/relationships/image" Target="../media/image90.jpeg"/><Relationship Id="rId2" Type="http://schemas.openxmlformats.org/officeDocument/2006/relationships/image" Target="../media/image85.jpeg"/><Relationship Id="rId1" Type="http://schemas.openxmlformats.org/officeDocument/2006/relationships/slideLayout" Target="../slideLayouts/slideLayout8.xml"/><Relationship Id="rId6" Type="http://schemas.openxmlformats.org/officeDocument/2006/relationships/image" Target="../media/image87.jpeg"/><Relationship Id="rId11" Type="http://schemas.openxmlformats.org/officeDocument/2006/relationships/hyperlink" Target="https://iep.utm.edu/curry/" TargetMode="External"/><Relationship Id="rId5" Type="http://schemas.openxmlformats.org/officeDocument/2006/relationships/hyperlink" Target="https://awards.acm.org/about/2018-turing" TargetMode="External"/><Relationship Id="rId10" Type="http://schemas.openxmlformats.org/officeDocument/2006/relationships/image" Target="../media/image89.jpeg"/><Relationship Id="rId4" Type="http://schemas.openxmlformats.org/officeDocument/2006/relationships/image" Target="../media/image86.tiff"/><Relationship Id="rId9" Type="http://schemas.openxmlformats.org/officeDocument/2006/relationships/hyperlink" Target="https://en.wikipedia.org/wiki/George_Lakoff" TargetMode="External"/><Relationship Id="rId14" Type="http://schemas.openxmlformats.org/officeDocument/2006/relationships/image" Target="../media/image91.jpeg"/></Relationships>
</file>

<file path=ppt/slides/_rels/slide44.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hyperlink" Target="https://youtu.be/vMo9vlkJ3p4" TargetMode="External"/><Relationship Id="rId4" Type="http://schemas.openxmlformats.org/officeDocument/2006/relationships/image" Target="../media/image93.jpeg"/></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hyperlink" Target="https://youtu.be/iJ7V1KXJpsE?t=1145" TargetMode="External"/><Relationship Id="rId1" Type="http://schemas.openxmlformats.org/officeDocument/2006/relationships/slideLayout" Target="../slideLayouts/slideLayout7.xml"/><Relationship Id="rId6" Type="http://schemas.openxmlformats.org/officeDocument/2006/relationships/hyperlink" Target="https://youtu.be/iJ7V1KXJpsE?t=1451" TargetMode="External"/><Relationship Id="rId5" Type="http://schemas.openxmlformats.org/officeDocument/2006/relationships/image" Target="../media/image97.png"/><Relationship Id="rId4" Type="http://schemas.openxmlformats.org/officeDocument/2006/relationships/hyperlink" Target="https://youtu.be/iJ7V1KXJpsE?t=1350" TargetMode="External"/><Relationship Id="rId9" Type="http://schemas.openxmlformats.org/officeDocument/2006/relationships/image" Target="../media/image99.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youtu.be/aircAruvnKk"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03.gif"/><Relationship Id="rId13" Type="http://schemas.openxmlformats.org/officeDocument/2006/relationships/image" Target="../media/image107.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hyperlink" Target="https://youtu.be/DwAFZb8juMQ?t=3" TargetMode="External"/><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hyperlink" Target="https://en.wikipedia.org/wiki/Category_theory#Natural_transformations_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12.png"/><Relationship Id="rId7"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en.wikipedia.org/wiki/Dana_Scott" TargetMode="External"/><Relationship Id="rId5" Type="http://schemas.openxmlformats.org/officeDocument/2006/relationships/image" Target="../media/image108.jpeg"/><Relationship Id="rId4" Type="http://schemas.openxmlformats.org/officeDocument/2006/relationships/hyperlink" Target="https://www.britannica.com/biography/Dana-Scott"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hyperlink" Target="https://en.wikipedia.org/wiki/Radhia_Cousot" TargetMode="Externa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15.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youtu.be/eqJqhA8HSJ0" TargetMode="Externa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9.jpeg"/></Relationships>
</file>

<file path=ppt/slides/_rels/slide56.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3" Type="http://schemas.openxmlformats.org/officeDocument/2006/relationships/image" Target="../media/image86.tiff"/><Relationship Id="rId18" Type="http://schemas.openxmlformats.org/officeDocument/2006/relationships/image" Target="../media/image128.tiff"/><Relationship Id="rId26" Type="http://schemas.openxmlformats.org/officeDocument/2006/relationships/image" Target="../media/image131.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35.png"/><Relationship Id="rId42" Type="http://schemas.openxmlformats.org/officeDocument/2006/relationships/image" Target="../media/image91.jpeg"/><Relationship Id="rId7" Type="http://schemas.openxmlformats.org/officeDocument/2006/relationships/image" Target="../media/image122.tiff"/><Relationship Id="rId2" Type="http://schemas.openxmlformats.org/officeDocument/2006/relationships/image" Target="../media/image119.tiff"/><Relationship Id="rId16" Type="http://schemas.openxmlformats.org/officeDocument/2006/relationships/image" Target="../media/image127.png"/><Relationship Id="rId20" Type="http://schemas.openxmlformats.org/officeDocument/2006/relationships/image" Target="../media/image87.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30.png"/><Relationship Id="rId32" Type="http://schemas.openxmlformats.org/officeDocument/2006/relationships/image" Target="../media/image134.png"/><Relationship Id="rId37" Type="http://schemas.openxmlformats.org/officeDocument/2006/relationships/image" Target="../media/image88.jpeg"/><Relationship Id="rId40" Type="http://schemas.openxmlformats.org/officeDocument/2006/relationships/image" Target="../media/image138.jpeg"/><Relationship Id="rId5" Type="http://schemas.openxmlformats.org/officeDocument/2006/relationships/image" Target="../media/image121.png"/><Relationship Id="rId15" Type="http://schemas.openxmlformats.org/officeDocument/2006/relationships/image" Target="../media/image126.png"/><Relationship Id="rId23" Type="http://schemas.openxmlformats.org/officeDocument/2006/relationships/hyperlink" Target="https://www.amd.com/en" TargetMode="External"/><Relationship Id="rId28" Type="http://schemas.openxmlformats.org/officeDocument/2006/relationships/image" Target="../media/image132.png"/><Relationship Id="rId36" Type="http://schemas.openxmlformats.org/officeDocument/2006/relationships/image" Target="../media/image136.png"/><Relationship Id="rId10" Type="http://schemas.openxmlformats.org/officeDocument/2006/relationships/image" Target="../media/image124.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29.jpeg"/><Relationship Id="rId27" Type="http://schemas.openxmlformats.org/officeDocument/2006/relationships/hyperlink" Target="https://bdtechtalks.com/2016/09/07/what-is-blockchain/" TargetMode="External"/><Relationship Id="rId30" Type="http://schemas.openxmlformats.org/officeDocument/2006/relationships/image" Target="../media/image133.png"/><Relationship Id="rId35" Type="http://schemas.openxmlformats.org/officeDocument/2006/relationships/hyperlink" Target="http://holacracy.org/" TargetMode="External"/><Relationship Id="rId43" Type="http://schemas.openxmlformats.org/officeDocument/2006/relationships/image" Target="../media/image139.png"/><Relationship Id="rId8" Type="http://schemas.openxmlformats.org/officeDocument/2006/relationships/image" Target="../media/image123.tiff"/><Relationship Id="rId3" Type="http://schemas.openxmlformats.org/officeDocument/2006/relationships/image" Target="../media/image120.tiff"/><Relationship Id="rId12" Type="http://schemas.openxmlformats.org/officeDocument/2006/relationships/image" Target="../media/image125.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37.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8.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youtu.be/q9bzrCKgax0" TargetMode="External"/><Relationship Id="rId1" Type="http://schemas.openxmlformats.org/officeDocument/2006/relationships/slideLayout" Target="../slideLayouts/slideLayout10.xml"/><Relationship Id="rId5" Type="http://schemas.openxmlformats.org/officeDocument/2006/relationships/image" Target="../media/image141.png"/><Relationship Id="rId4" Type="http://schemas.openxmlformats.org/officeDocument/2006/relationships/hyperlink" Target="https://www.youtube.com/channel/UCzBjutX2PmitNF4avysL-vg"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5.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8.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2.jpeg"/></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youtu.be/_R6mLtJHT88?t=1004" TargetMode="External"/><Relationship Id="rId1" Type="http://schemas.openxmlformats.org/officeDocument/2006/relationships/slideLayout" Target="../slideLayouts/slideLayout8.xml"/><Relationship Id="rId6" Type="http://schemas.openxmlformats.org/officeDocument/2006/relationships/image" Target="../media/image145.png"/><Relationship Id="rId5" Type="http://schemas.openxmlformats.org/officeDocument/2006/relationships/image" Target="../media/image147.png"/><Relationship Id="rId4" Type="http://schemas.openxmlformats.org/officeDocument/2006/relationships/hyperlink" Target="https://github.com/sifive/freedom-tool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youtu.be/SGKw56BJnXk"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youtu.be/qHuUazkUcnU" TargetMode="Externa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7.xml"/><Relationship Id="rId4" Type="http://schemas.openxmlformats.org/officeDocument/2006/relationships/image" Target="../media/image15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Final Presentation</a:t>
            </a:r>
            <a:br>
              <a:rPr lang="en-US" sz="2400" dirty="0"/>
            </a:br>
            <a:r>
              <a:rPr lang="en-US" sz="2400" dirty="0"/>
              <a:t>Week 15</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196" y="246828"/>
            <a:ext cx="6301726" cy="646331"/>
          </a:xfrm>
          <a:prstGeom prst="rect">
            <a:avLst/>
          </a:prstGeom>
          <a:noFill/>
        </p:spPr>
        <p:txBody>
          <a:bodyPr wrap="none" rtlCol="0">
            <a:spAutoFit/>
          </a:bodyPr>
          <a:lstStyle/>
          <a:p>
            <a:pPr algn="ctr" defTabSz="914378">
              <a:defRPr/>
            </a:pPr>
            <a:r>
              <a:rPr lang="en-US" sz="36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870265" y="1130056"/>
            <a:ext cx="3403496" cy="1015663"/>
          </a:xfrm>
          <a:prstGeom prst="rect">
            <a:avLst/>
          </a:prstGeom>
          <a:solidFill>
            <a:schemeClr val="lt1"/>
          </a:solidFill>
        </p:spPr>
        <p:txBody>
          <a:bodyPr wrap="none" rtlCol="0">
            <a:spAutoFit/>
          </a:bodyPr>
          <a:lstStyle/>
          <a:p>
            <a:pPr algn="ctr"/>
            <a:r>
              <a:rPr lang="en-US" sz="2000" dirty="0"/>
              <a:t> Anti-Symmetric Functions.</a:t>
            </a:r>
          </a:p>
          <a:p>
            <a:pPr algn="ctr"/>
            <a:endParaRPr lang="en-US" sz="2000" dirty="0"/>
          </a:p>
          <a:p>
            <a:pPr algn="ctr"/>
            <a:r>
              <a:rPr lang="en-US" sz="2000"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6506308" y="870074"/>
          <a:ext cx="2496811" cy="1466850"/>
        </p:xfrm>
        <a:graphic>
          <a:graphicData uri="http://schemas.openxmlformats.org/drawingml/2006/table">
            <a:tbl>
              <a:tblPr/>
              <a:tblGrid>
                <a:gridCol w="178432">
                  <a:extLst>
                    <a:ext uri="{9D8B030D-6E8A-4147-A177-3AD203B41FA5}">
                      <a16:colId xmlns:a16="http://schemas.microsoft.com/office/drawing/2014/main" val="1719949047"/>
                    </a:ext>
                  </a:extLst>
                </a:gridCol>
                <a:gridCol w="199181">
                  <a:extLst>
                    <a:ext uri="{9D8B030D-6E8A-4147-A177-3AD203B41FA5}">
                      <a16:colId xmlns:a16="http://schemas.microsoft.com/office/drawing/2014/main" val="210217079"/>
                    </a:ext>
                  </a:extLst>
                </a:gridCol>
                <a:gridCol w="390062">
                  <a:extLst>
                    <a:ext uri="{9D8B030D-6E8A-4147-A177-3AD203B41FA5}">
                      <a16:colId xmlns:a16="http://schemas.microsoft.com/office/drawing/2014/main" val="3058161488"/>
                    </a:ext>
                  </a:extLst>
                </a:gridCol>
                <a:gridCol w="356865">
                  <a:extLst>
                    <a:ext uri="{9D8B030D-6E8A-4147-A177-3AD203B41FA5}">
                      <a16:colId xmlns:a16="http://schemas.microsoft.com/office/drawing/2014/main" val="2869884615"/>
                    </a:ext>
                  </a:extLst>
                </a:gridCol>
                <a:gridCol w="369314">
                  <a:extLst>
                    <a:ext uri="{9D8B030D-6E8A-4147-A177-3AD203B41FA5}">
                      <a16:colId xmlns:a16="http://schemas.microsoft.com/office/drawing/2014/main" val="1440395238"/>
                    </a:ext>
                  </a:extLst>
                </a:gridCol>
                <a:gridCol w="356865">
                  <a:extLst>
                    <a:ext uri="{9D8B030D-6E8A-4147-A177-3AD203B41FA5}">
                      <a16:colId xmlns:a16="http://schemas.microsoft.com/office/drawing/2014/main" val="1128812500"/>
                    </a:ext>
                  </a:extLst>
                </a:gridCol>
                <a:gridCol w="327818">
                  <a:extLst>
                    <a:ext uri="{9D8B030D-6E8A-4147-A177-3AD203B41FA5}">
                      <a16:colId xmlns:a16="http://schemas.microsoft.com/office/drawing/2014/main" val="1804128481"/>
                    </a:ext>
                  </a:extLst>
                </a:gridCol>
                <a:gridCol w="318274">
                  <a:extLst>
                    <a:ext uri="{9D8B030D-6E8A-4147-A177-3AD203B41FA5}">
                      <a16:colId xmlns:a16="http://schemas.microsoft.com/office/drawing/2014/main" val="565161167"/>
                    </a:ext>
                  </a:extLst>
                </a:gridCol>
              </a:tblGrid>
              <a:tr h="403860">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Not(A and 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and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4915975" y="3523512"/>
            <a:ext cx="3915874" cy="1247464"/>
            <a:chOff x="6554633" y="4698016"/>
            <a:chExt cx="5221165" cy="1663286"/>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38555"/>
            </a:xfrm>
            <a:prstGeom prst="rect">
              <a:avLst/>
            </a:prstGeom>
            <a:noFill/>
          </p:spPr>
          <p:txBody>
            <a:bodyPr wrap="square" rtlCol="0">
              <a:spAutoFit/>
            </a:bodyPr>
            <a:lstStyle/>
            <a:p>
              <a:r>
                <a:rPr lang="en-US" sz="1050" b="1" dirty="0"/>
                <a:t>Course note of Prof. </a:t>
              </a:r>
              <a:r>
                <a:rPr lang="en-US" sz="1050" b="1" dirty="0">
                  <a:hlinkClick r:id="rId5"/>
                </a:rPr>
                <a:t>Jean </a:t>
              </a:r>
              <a:r>
                <a:rPr lang="en-US" sz="1050" b="1" dirty="0" err="1">
                  <a:hlinkClick r:id="rId5"/>
                </a:rPr>
                <a:t>Gallier</a:t>
              </a:r>
              <a:endParaRPr lang="en-TW" sz="105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554461" y="2116044"/>
            <a:ext cx="4109290" cy="2701826"/>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162962" y="4804712"/>
            <a:ext cx="2892286" cy="253916"/>
          </a:xfrm>
          <a:prstGeom prst="rect">
            <a:avLst/>
          </a:prstGeom>
          <a:noFill/>
        </p:spPr>
        <p:txBody>
          <a:bodyPr wrap="square" rtlCol="0">
            <a:spAutoFit/>
          </a:bodyPr>
          <a:lstStyle/>
          <a:p>
            <a:pPr algn="ctr"/>
            <a:r>
              <a:rPr lang="en-US" sz="1050" b="1" dirty="0">
                <a:hlinkClick r:id="rId6"/>
              </a:rPr>
              <a:t>OnlineMathLearning.com</a:t>
            </a:r>
            <a:endParaRPr lang="en-TW" sz="105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5674363" y="2588971"/>
            <a:ext cx="2008883" cy="577081"/>
          </a:xfrm>
          <a:prstGeom prst="rect">
            <a:avLst/>
          </a:prstGeom>
          <a:noFill/>
        </p:spPr>
        <p:txBody>
          <a:bodyPr wrap="none" rtlCol="0">
            <a:spAutoFit/>
          </a:bodyPr>
          <a:lstStyle/>
          <a:p>
            <a:r>
              <a:rPr lang="en-TW" sz="1050" dirty="0"/>
              <a:t>Prof. Dasgupta:</a:t>
            </a:r>
          </a:p>
          <a:p>
            <a:r>
              <a:rPr lang="en-TW" sz="1050" dirty="0"/>
              <a:t>A core idea in Tensor Algebra:</a:t>
            </a:r>
          </a:p>
          <a:p>
            <a:r>
              <a:rPr lang="en-TW" sz="1050" dirty="0"/>
              <a:t>Co-Variant and Contra-Variant</a:t>
            </a:r>
          </a:p>
        </p:txBody>
      </p:sp>
    </p:spTree>
    <p:extLst>
      <p:ext uri="{BB962C8B-B14F-4D97-AF65-F5344CB8AC3E}">
        <p14:creationId xmlns:p14="http://schemas.microsoft.com/office/powerpoint/2010/main" val="422467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4337" y="246828"/>
            <a:ext cx="6795450" cy="646331"/>
          </a:xfrm>
          <a:prstGeom prst="rect">
            <a:avLst/>
          </a:prstGeom>
          <a:noFill/>
        </p:spPr>
        <p:txBody>
          <a:bodyPr wrap="none" rtlCol="0">
            <a:spAutoFit/>
          </a:bodyPr>
          <a:lstStyle/>
          <a:p>
            <a:pPr algn="ctr" defTabSz="914378">
              <a:defRPr/>
            </a:pPr>
            <a:r>
              <a:rPr lang="en-US" sz="36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203423" y="4808823"/>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5222790" y="3186841"/>
            <a:ext cx="3437792" cy="900246"/>
          </a:xfrm>
          <a:prstGeom prst="rect">
            <a:avLst/>
          </a:prstGeom>
          <a:noFill/>
        </p:spPr>
        <p:txBody>
          <a:bodyPr wrap="square" rtlCol="0">
            <a:spAutoFit/>
          </a:bodyPr>
          <a:lstStyle/>
          <a:p>
            <a:r>
              <a:rPr lang="en-TW" sz="1050" dirty="0">
                <a:hlinkClick r:id="rId4"/>
              </a:rPr>
              <a:t>Claude Shannon </a:t>
            </a:r>
            <a:r>
              <a:rPr lang="en-TW" sz="1050" dirty="0"/>
              <a:t>linked:</a:t>
            </a:r>
          </a:p>
          <a:p>
            <a:pPr marL="257175" indent="-257175">
              <a:buAutoNum type="arabicPeriod"/>
            </a:pPr>
            <a:r>
              <a:rPr lang="en-TW" sz="1050" dirty="0"/>
              <a:t>Applied Boolean Algebra to Circuit Design</a:t>
            </a:r>
          </a:p>
          <a:p>
            <a:pPr marL="257175" indent="-257175">
              <a:buAutoNum type="arabicPeriod"/>
            </a:pPr>
            <a:r>
              <a:rPr lang="en-TW" sz="1050" dirty="0"/>
              <a:t> A way to name the possibility space,</a:t>
            </a:r>
          </a:p>
          <a:p>
            <a:r>
              <a:rPr lang="en-US" sz="1050" dirty="0"/>
              <a:t>W</a:t>
            </a:r>
            <a:r>
              <a:rPr lang="en-TW" sz="1050"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6018142" y="1136910"/>
            <a:ext cx="1281740" cy="1806087"/>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7447787" y="1142877"/>
            <a:ext cx="1555329" cy="2123658"/>
          </a:xfrm>
          <a:prstGeom prst="rect">
            <a:avLst/>
          </a:prstGeom>
          <a:noFill/>
        </p:spPr>
        <p:txBody>
          <a:bodyPr wrap="square" rtlCol="0">
            <a:spAutoFit/>
          </a:bodyPr>
          <a:lstStyle/>
          <a:p>
            <a:r>
              <a:rPr lang="en-US" sz="600" b="1" dirty="0"/>
              <a:t>Claude Elwood Shannon: </a:t>
            </a:r>
            <a:r>
              <a:rPr lang="en-US" sz="600" dirty="0"/>
              <a:t>known as "the father of </a:t>
            </a:r>
            <a:r>
              <a:rPr lang="en-US" sz="600" dirty="0">
                <a:hlinkClick r:id="rId6" tooltip="Information theory"/>
              </a:rPr>
              <a:t>information theory</a:t>
            </a:r>
            <a:r>
              <a:rPr lang="en-US" sz="600" dirty="0"/>
              <a:t>".</a:t>
            </a:r>
            <a:r>
              <a:rPr lang="en-US" sz="600" baseline="30000" dirty="0">
                <a:hlinkClick r:id="rId7"/>
              </a:rPr>
              <a:t>[1]</a:t>
            </a:r>
            <a:r>
              <a:rPr lang="en-US" sz="600" baseline="30000" dirty="0">
                <a:hlinkClick r:id="rId8"/>
              </a:rPr>
              <a:t>[2]</a:t>
            </a:r>
            <a:r>
              <a:rPr lang="en-US" sz="600" dirty="0"/>
              <a:t> Shannon is noted for having founded information theory with a landmark paper, "</a:t>
            </a:r>
            <a:r>
              <a:rPr lang="en-US" sz="600" dirty="0">
                <a:hlinkClick r:id="rId9" tooltip="A Mathematical Theory of Communication"/>
              </a:rPr>
              <a:t>A Mathematical Theory of Communication</a:t>
            </a:r>
            <a:r>
              <a:rPr lang="en-US" sz="600" dirty="0"/>
              <a:t>", which he published in 1948.</a:t>
            </a:r>
          </a:p>
          <a:p>
            <a:r>
              <a:rPr lang="en-US" sz="600" dirty="0"/>
              <a:t>He is also well known for founding </a:t>
            </a:r>
            <a:r>
              <a:rPr lang="en-US" sz="600" dirty="0">
                <a:hlinkClick r:id="rId10" tooltip="Digital circuit"/>
              </a:rPr>
              <a:t>digital circuit</a:t>
            </a:r>
            <a:r>
              <a:rPr lang="en-US" sz="600" dirty="0"/>
              <a:t> design theory in 1937, when—as a 21-year-old </a:t>
            </a:r>
            <a:r>
              <a:rPr lang="en-US" sz="600" dirty="0">
                <a:hlinkClick r:id="rId11" tooltip="Master's degree"/>
              </a:rPr>
              <a:t>master's degree</a:t>
            </a:r>
            <a:r>
              <a:rPr lang="en-US" sz="600" dirty="0"/>
              <a:t> student at the </a:t>
            </a:r>
            <a:r>
              <a:rPr lang="en-US" sz="600" dirty="0">
                <a:hlinkClick r:id="rId12" tooltip="Massachusetts Institute of Technology"/>
              </a:rPr>
              <a:t>Massachusetts Institute of Technology</a:t>
            </a:r>
            <a:r>
              <a:rPr lang="en-US" sz="600" dirty="0"/>
              <a:t> (MIT)—he wrote </a:t>
            </a:r>
            <a:r>
              <a:rPr lang="en-US" sz="600" dirty="0">
                <a:hlinkClick r:id="rId13" tooltip="A Symbolic Analysis of Relay and Switching Circuits"/>
              </a:rPr>
              <a:t>his thesis</a:t>
            </a:r>
            <a:r>
              <a:rPr lang="en-US" sz="600" dirty="0"/>
              <a:t> demonstrating that electrical applications of </a:t>
            </a:r>
            <a:r>
              <a:rPr lang="en-US" sz="600" dirty="0">
                <a:hlinkClick r:id="rId14" tooltip="Boolean algebra"/>
              </a:rPr>
              <a:t>Boolean algebra</a:t>
            </a:r>
            <a:r>
              <a:rPr lang="en-US" sz="600" dirty="0"/>
              <a:t> could construct any logical numerical relationship.</a:t>
            </a:r>
            <a:r>
              <a:rPr lang="en-US" sz="600" baseline="30000" dirty="0">
                <a:hlinkClick r:id="rId15"/>
              </a:rPr>
              <a:t>[3]</a:t>
            </a:r>
            <a:r>
              <a:rPr lang="en-US" sz="600" dirty="0"/>
              <a:t> Shannon contributed to the field of </a:t>
            </a:r>
            <a:r>
              <a:rPr lang="en-US" sz="600" dirty="0">
                <a:hlinkClick r:id="rId16" tooltip="Cryptanalysis"/>
              </a:rPr>
              <a:t>cryptanalysis</a:t>
            </a:r>
            <a:r>
              <a:rPr lang="en-US" sz="600" dirty="0"/>
              <a:t> for national defense during </a:t>
            </a:r>
            <a:r>
              <a:rPr lang="en-US" sz="600" dirty="0">
                <a:hlinkClick r:id="rId17" tooltip="World War II"/>
              </a:rPr>
              <a:t>World War II</a:t>
            </a:r>
            <a:r>
              <a:rPr lang="en-US" sz="600" dirty="0"/>
              <a:t>, including his fundamental work on codebreaking and secure </a:t>
            </a:r>
            <a:r>
              <a:rPr lang="en-US" sz="600" dirty="0">
                <a:hlinkClick r:id="rId18" tooltip="Telecommunication"/>
              </a:rPr>
              <a:t>telecommunications</a:t>
            </a:r>
            <a:r>
              <a:rPr lang="en-US" sz="600" dirty="0"/>
              <a:t>.</a:t>
            </a:r>
          </a:p>
          <a:p>
            <a:endParaRPr lang="en-TW" sz="6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483418" y="1142877"/>
            <a:ext cx="4591466" cy="3600968"/>
          </a:xfrm>
          <a:prstGeom prst="rect">
            <a:avLst/>
          </a:prstGeom>
        </p:spPr>
      </p:pic>
    </p:spTree>
    <p:extLst>
      <p:ext uri="{BB962C8B-B14F-4D97-AF65-F5344CB8AC3E}">
        <p14:creationId xmlns:p14="http://schemas.microsoft.com/office/powerpoint/2010/main" val="8837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93" y="246828"/>
            <a:ext cx="7172156" cy="646331"/>
          </a:xfrm>
          <a:prstGeom prst="rect">
            <a:avLst/>
          </a:prstGeom>
          <a:noFill/>
        </p:spPr>
        <p:txBody>
          <a:bodyPr wrap="none" rtlCol="0">
            <a:spAutoFit/>
          </a:bodyPr>
          <a:lstStyle/>
          <a:p>
            <a:pPr algn="ctr" defTabSz="914378">
              <a:defRPr/>
            </a:pPr>
            <a:r>
              <a:rPr lang="en-US" sz="36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792551" y="4315664"/>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381680" y="1174224"/>
            <a:ext cx="3714029" cy="297579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95587" y="1174224"/>
            <a:ext cx="4603801" cy="297579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3" y="246828"/>
            <a:ext cx="7266733" cy="646331"/>
          </a:xfrm>
          <a:prstGeom prst="rect">
            <a:avLst/>
          </a:prstGeom>
          <a:noFill/>
        </p:spPr>
        <p:txBody>
          <a:bodyPr wrap="none" rtlCol="0">
            <a:spAutoFit/>
          </a:bodyPr>
          <a:lstStyle/>
          <a:p>
            <a:pPr algn="ctr" defTabSz="914378">
              <a:defRPr/>
            </a:pPr>
            <a:r>
              <a:rPr lang="en-US" sz="36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99674" y="1130056"/>
            <a:ext cx="8744702" cy="400110"/>
          </a:xfrm>
          <a:prstGeom prst="rect">
            <a:avLst/>
          </a:prstGeom>
          <a:solidFill>
            <a:schemeClr val="lt1"/>
          </a:solidFill>
        </p:spPr>
        <p:txBody>
          <a:bodyPr wrap="none" rtlCol="0">
            <a:spAutoFit/>
          </a:bodyPr>
          <a:lstStyle/>
          <a:p>
            <a:pPr algn="ctr"/>
            <a:r>
              <a:rPr lang="en-US" sz="2000"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5144965" y="1767111"/>
            <a:ext cx="2161442" cy="2752779"/>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5053731" y="4641371"/>
            <a:ext cx="2343911" cy="253916"/>
          </a:xfrm>
          <a:prstGeom prst="rect">
            <a:avLst/>
          </a:prstGeom>
          <a:noFill/>
        </p:spPr>
        <p:txBody>
          <a:bodyPr wrap="none" rtlCol="0">
            <a:spAutoFit/>
          </a:bodyPr>
          <a:lstStyle/>
          <a:p>
            <a:pPr algn="ctr"/>
            <a:r>
              <a:rPr lang="en-TW" sz="1050" dirty="0"/>
              <a:t>Image source: Wikipedia </a:t>
            </a:r>
            <a:r>
              <a:rPr lang="en-TW" sz="1050" dirty="0">
                <a:hlinkClick r:id="rId2"/>
              </a:rPr>
              <a:t>Kurt Godel</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297766" y="4619674"/>
            <a:ext cx="2696572" cy="253916"/>
          </a:xfrm>
          <a:prstGeom prst="rect">
            <a:avLst/>
          </a:prstGeom>
          <a:noFill/>
        </p:spPr>
        <p:txBody>
          <a:bodyPr wrap="none" rtlCol="0">
            <a:spAutoFit/>
          </a:bodyPr>
          <a:lstStyle/>
          <a:p>
            <a:r>
              <a:rPr lang="en-TW" sz="1050" dirty="0"/>
              <a:t>Image source: Britannica.com </a:t>
            </a:r>
            <a:r>
              <a:rPr lang="en-TW" sz="1050" dirty="0">
                <a:hlinkClick r:id="rId4"/>
              </a:rPr>
              <a:t>Alan Turing</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548965" y="2827480"/>
            <a:ext cx="1167307" cy="415498"/>
          </a:xfrm>
          <a:prstGeom prst="rect">
            <a:avLst/>
          </a:prstGeom>
          <a:noFill/>
        </p:spPr>
        <p:txBody>
          <a:bodyPr wrap="none" rtlCol="0">
            <a:spAutoFit/>
          </a:bodyPr>
          <a:lstStyle/>
          <a:p>
            <a:pPr algn="ctr"/>
            <a:r>
              <a:rPr lang="en-TW" sz="1050" dirty="0"/>
              <a:t>Incompleteness </a:t>
            </a:r>
          </a:p>
          <a:p>
            <a:pPr algn="ctr"/>
            <a:r>
              <a:rPr lang="en-TW" sz="1050"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37891" y="1767111"/>
            <a:ext cx="2061144" cy="2752779"/>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217388" y="2728002"/>
            <a:ext cx="1552028" cy="577081"/>
          </a:xfrm>
          <a:prstGeom prst="rect">
            <a:avLst/>
          </a:prstGeom>
          <a:noFill/>
        </p:spPr>
        <p:txBody>
          <a:bodyPr wrap="none" rtlCol="0">
            <a:spAutoFit/>
          </a:bodyPr>
          <a:lstStyle/>
          <a:p>
            <a:pPr algn="ctr"/>
            <a:r>
              <a:rPr lang="en-TW" sz="1050" dirty="0"/>
              <a:t>An operationalized</a:t>
            </a:r>
          </a:p>
          <a:p>
            <a:pPr algn="ctr"/>
            <a:r>
              <a:rPr lang="en-US" sz="1050" dirty="0"/>
              <a:t>M</a:t>
            </a:r>
            <a:r>
              <a:rPr lang="en-TW" sz="1050" dirty="0"/>
              <a:t>odel of </a:t>
            </a:r>
          </a:p>
          <a:p>
            <a:pPr algn="ctr"/>
            <a:r>
              <a:rPr lang="en-TW" sz="1050" dirty="0"/>
              <a:t>Universal Computation</a:t>
            </a:r>
          </a:p>
        </p:txBody>
      </p:sp>
    </p:spTree>
    <p:extLst>
      <p:ext uri="{BB962C8B-B14F-4D97-AF65-F5344CB8AC3E}">
        <p14:creationId xmlns:p14="http://schemas.microsoft.com/office/powerpoint/2010/main" val="319433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8"/>
            <a:ext cx="3365024" cy="369332"/>
          </a:xfrm>
          <a:prstGeom prst="rect">
            <a:avLst/>
          </a:prstGeom>
          <a:noFill/>
        </p:spPr>
        <p:txBody>
          <a:bodyPr wrap="none" rtlCol="0">
            <a:spAutoFit/>
          </a:bodyPr>
          <a:lstStyle/>
          <a:p>
            <a:r>
              <a:rPr lang="en-TW" sz="18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9"/>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4" y="1276628"/>
            <a:ext cx="5106231" cy="3400623"/>
          </a:xfrm>
          <a:prstGeom prst="rect">
            <a:avLst/>
          </a:prstGeom>
        </p:spPr>
      </p:pic>
    </p:spTree>
    <p:extLst>
      <p:ext uri="{BB962C8B-B14F-4D97-AF65-F5344CB8AC3E}">
        <p14:creationId xmlns:p14="http://schemas.microsoft.com/office/powerpoint/2010/main" val="418506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3875368" y="856007"/>
            <a:ext cx="4720370" cy="3900206"/>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4633547" y="4862146"/>
            <a:ext cx="317747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a:t>
            </a:r>
            <a:r>
              <a:rPr lang="en-US" sz="1350" kern="1200" dirty="0" err="1">
                <a:ea typeface="+mn-ea"/>
                <a:cs typeface="+mn-cs"/>
                <a:hlinkClick r:id="rId3"/>
              </a:rPr>
              <a:t>youtu.be</a:t>
            </a:r>
            <a:r>
              <a:rPr lang="en-US" sz="1350" kern="1200" dirty="0">
                <a:ea typeface="+mn-ea"/>
                <a:cs typeface="+mn-cs"/>
                <a:hlinkClick r:id="rId3"/>
              </a:rPr>
              <a:t>/YScIPA8RbVE?t=1986</a:t>
            </a:r>
            <a:endParaRPr lang="en-TW" sz="1350" kern="1200" dirty="0">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311700" y="856008"/>
            <a:ext cx="3931180" cy="265865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195332" y="4756213"/>
            <a:ext cx="1851789" cy="207749"/>
          </a:xfrm>
          <a:prstGeom prst="rect">
            <a:avLst/>
          </a:prstGeom>
          <a:noFill/>
        </p:spPr>
        <p:txBody>
          <a:bodyPr wrap="none" rtlCol="0">
            <a:spAutoFit/>
          </a:bodyPr>
          <a:lstStyle/>
          <a:p>
            <a:pPr defTabSz="685800">
              <a:buClrTx/>
              <a:defRPr/>
            </a:pPr>
            <a:r>
              <a:rPr lang="en-US" sz="750" kern="1200" dirty="0">
                <a:ea typeface="+mn-ea"/>
                <a:cs typeface="+mn-cs"/>
                <a:hlinkClick r:id="rId5"/>
              </a:rPr>
              <a:t>https://</a:t>
            </a:r>
            <a:r>
              <a:rPr lang="en-US" sz="750" kern="1200" dirty="0" err="1">
                <a:ea typeface="+mn-ea"/>
                <a:cs typeface="+mn-cs"/>
                <a:hlinkClick r:id="rId5"/>
              </a:rPr>
              <a:t>youtu.be</a:t>
            </a:r>
            <a:r>
              <a:rPr lang="en-US" sz="750" kern="1200" dirty="0">
                <a:ea typeface="+mn-ea"/>
                <a:cs typeface="+mn-cs"/>
                <a:hlinkClick r:id="rId5"/>
              </a:rPr>
              <a:t>/YScIPA8RbVE?t=2040</a:t>
            </a:r>
            <a:endParaRPr lang="en-TW" sz="750" kern="1200" dirty="0">
              <a:ea typeface="+mn-ea"/>
              <a:cs typeface="+mn-cs"/>
            </a:endParaRPr>
          </a:p>
        </p:txBody>
      </p:sp>
    </p:spTree>
    <p:extLst>
      <p:ext uri="{BB962C8B-B14F-4D97-AF65-F5344CB8AC3E}">
        <p14:creationId xmlns:p14="http://schemas.microsoft.com/office/powerpoint/2010/main" val="290960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353291" y="4788942"/>
            <a:ext cx="4437433" cy="261610"/>
          </a:xfrm>
          <a:prstGeom prst="rect">
            <a:avLst/>
          </a:prstGeom>
          <a:noFill/>
        </p:spPr>
        <p:txBody>
          <a:bodyPr wrap="none" rtlCol="0">
            <a:spAutoFit/>
          </a:bodyPr>
          <a:lstStyle/>
          <a:p>
            <a:pPr algn="ctr" defTabSz="914378"/>
            <a:r>
              <a:rPr lang="en-TW" sz="1100" dirty="0"/>
              <a:t>Source of Video : </a:t>
            </a:r>
            <a:r>
              <a:rPr lang="en-US" sz="1100" dirty="0">
                <a:hlinkClick r:id="rId3"/>
              </a:rPr>
              <a:t>The Derivative isn’t what you think it is</a:t>
            </a:r>
            <a:r>
              <a:rPr lang="en-US" sz="1100" dirty="0"/>
              <a:t>, by Aleph 0</a:t>
            </a:r>
            <a:endParaRPr lang="en-TW" sz="1100" dirty="0"/>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1" y="1534387"/>
            <a:ext cx="2419046" cy="1541056"/>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2850" y="3077308"/>
            <a:ext cx="2074155" cy="1321343"/>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2261828" y="1534387"/>
            <a:ext cx="4620344" cy="2943395"/>
          </a:xfrm>
          <a:prstGeom prst="rect">
            <a:avLst/>
          </a:prstGeom>
        </p:spPr>
      </p:pic>
    </p:spTree>
    <p:extLst>
      <p:ext uri="{BB962C8B-B14F-4D97-AF65-F5344CB8AC3E}">
        <p14:creationId xmlns:p14="http://schemas.microsoft.com/office/powerpoint/2010/main" val="5850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AEEB3809-CEC1-2140-AA48-DAE0AD44E146}"/>
              </a:ext>
            </a:extLst>
          </p:cNvPr>
          <p:cNvSpPr txBox="1"/>
          <p:nvPr/>
        </p:nvSpPr>
        <p:spPr>
          <a:xfrm>
            <a:off x="3789484" y="3390042"/>
            <a:ext cx="4967654" cy="1742785"/>
          </a:xfrm>
          <a:prstGeom prst="rect">
            <a:avLst/>
          </a:prstGeom>
          <a:noFill/>
        </p:spPr>
        <p:txBody>
          <a:bodyPr wrap="square" rtlCol="0">
            <a:spAutoFit/>
          </a:bodyPr>
          <a:lstStyle/>
          <a:p>
            <a:r>
              <a:rPr lang="en-US" sz="825"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825" dirty="0" err="1"/>
              <a:t>Godel’s</a:t>
            </a:r>
            <a:r>
              <a:rPr lang="en-US" sz="825" dirty="0"/>
              <a:t> Incompleteness Theorem. In this paper, </a:t>
            </a:r>
            <a:r>
              <a:rPr lang="en-US" sz="825" dirty="0" err="1"/>
              <a:t>Godel’s</a:t>
            </a:r>
            <a:r>
              <a:rPr lang="en-US" sz="825" dirty="0"/>
              <a:t> Incomplete- ness Theorem and its proof will be used to draw conclusions about this conflict between Kuhn and Popper. In particular, it will be argued that if Popper had taken </a:t>
            </a:r>
            <a:r>
              <a:rPr lang="en-US" sz="825" dirty="0" err="1"/>
              <a:t>Godel’s</a:t>
            </a:r>
            <a:r>
              <a:rPr lang="en-US" sz="825" dirty="0"/>
              <a:t> Incompleteness Theorem into account, he would have wound up with a position consistent with that of Kuhn. </a:t>
            </a:r>
            <a:r>
              <a:rPr lang="en-US" sz="825" dirty="0" err="1"/>
              <a:t>Godel’s</a:t>
            </a:r>
            <a:r>
              <a:rPr lang="en-US" sz="825" dirty="0"/>
              <a:t> Incompleteness Theorem will also be used to argue that </a:t>
            </a:r>
            <a:r>
              <a:rPr lang="en-US" sz="825" dirty="0" err="1"/>
              <a:t>Feyerabend</a:t>
            </a:r>
            <a:r>
              <a:rPr lang="en-US" sz="825" dirty="0"/>
              <a:t> [3] does not really have an argument that there is no objective scientific method. The paper will close with some remarks on what might really count as objective scientific truth. </a:t>
            </a:r>
          </a:p>
          <a:p>
            <a:endParaRPr lang="en-TW" sz="825" dirty="0"/>
          </a:p>
        </p:txBody>
      </p:sp>
      <p:sp>
        <p:nvSpPr>
          <p:cNvPr id="9" name="TextBox 8">
            <a:extLst>
              <a:ext uri="{FF2B5EF4-FFF2-40B4-BE49-F238E27FC236}">
                <a16:creationId xmlns:a16="http://schemas.microsoft.com/office/drawing/2014/main" id="{8ADAB3DA-3CE3-7249-B7CA-945137A1E127}"/>
              </a:ext>
            </a:extLst>
          </p:cNvPr>
          <p:cNvSpPr txBox="1"/>
          <p:nvPr/>
        </p:nvSpPr>
        <p:spPr>
          <a:xfrm>
            <a:off x="5161085" y="2127739"/>
            <a:ext cx="2225289" cy="253916"/>
          </a:xfrm>
          <a:prstGeom prst="rect">
            <a:avLst/>
          </a:prstGeom>
          <a:noFill/>
        </p:spPr>
        <p:txBody>
          <a:bodyPr wrap="none" rtlCol="0">
            <a:spAutoFit/>
          </a:bodyPr>
          <a:lstStyle/>
          <a:p>
            <a:r>
              <a:rPr lang="en-TW" sz="1050" dirty="0"/>
              <a:t>- Wikipedia on </a:t>
            </a:r>
            <a:r>
              <a:rPr lang="en-US" sz="1050" b="1" dirty="0">
                <a:hlinkClick r:id="rId2"/>
              </a:rPr>
              <a:t>Gödel numbering</a:t>
            </a:r>
            <a:r>
              <a:rPr lang="en-US" sz="1050" dirty="0">
                <a:hlinkClick r:id="rId2"/>
              </a:rPr>
              <a:t> </a:t>
            </a:r>
            <a:endParaRPr lang="en-TW" sz="1050"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4784" y="2243747"/>
            <a:ext cx="4510454" cy="1014035"/>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641838" y="3327490"/>
            <a:ext cx="1820008" cy="1350485"/>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1969477" y="1255068"/>
            <a:ext cx="5855678" cy="738664"/>
          </a:xfrm>
          <a:prstGeom prst="rect">
            <a:avLst/>
          </a:prstGeom>
          <a:noFill/>
        </p:spPr>
        <p:txBody>
          <a:bodyPr wrap="square" rtlCol="0">
            <a:spAutoFit/>
          </a:bodyPr>
          <a:lstStyle/>
          <a:p>
            <a:r>
              <a:rPr lang="en-US" sz="1050" dirty="0"/>
              <a:t>In </a:t>
            </a:r>
            <a:r>
              <a:rPr lang="en-US" sz="1050" dirty="0">
                <a:hlinkClick r:id="rId5" tooltip="Mathematical logic"/>
              </a:rPr>
              <a:t>mathematical logic</a:t>
            </a:r>
            <a:r>
              <a:rPr lang="en-US" sz="1050" dirty="0"/>
              <a:t>, a </a:t>
            </a:r>
            <a:r>
              <a:rPr lang="en-US" sz="1050" b="1" dirty="0"/>
              <a:t>Gödel numbering</a:t>
            </a:r>
            <a:r>
              <a:rPr lang="en-US" sz="1050" dirty="0"/>
              <a:t> is a </a:t>
            </a:r>
            <a:r>
              <a:rPr lang="en-US" sz="1050" dirty="0">
                <a:hlinkClick r:id="rId6" tooltip="Function (mathematics)"/>
              </a:rPr>
              <a:t>function</a:t>
            </a:r>
            <a:r>
              <a:rPr lang="en-US" sz="1050" dirty="0"/>
              <a:t> that assigns to each symbol and </a:t>
            </a:r>
            <a:r>
              <a:rPr lang="en-US" sz="1050" dirty="0">
                <a:hlinkClick r:id="rId7" tooltip="Well-formed formula"/>
              </a:rPr>
              <a:t>well-formed formula</a:t>
            </a:r>
            <a:r>
              <a:rPr lang="en-US" sz="1050" dirty="0"/>
              <a:t> of some </a:t>
            </a:r>
            <a:r>
              <a:rPr lang="en-US" sz="1050" dirty="0">
                <a:hlinkClick r:id="rId8" tooltip="Formal language"/>
              </a:rPr>
              <a:t>formal language</a:t>
            </a:r>
            <a:r>
              <a:rPr lang="en-US" sz="1050" dirty="0"/>
              <a:t> a unique </a:t>
            </a:r>
            <a:r>
              <a:rPr lang="en-US" sz="1050" dirty="0">
                <a:hlinkClick r:id="rId9" tooltip="Natural number"/>
              </a:rPr>
              <a:t>natural number</a:t>
            </a:r>
            <a:r>
              <a:rPr lang="en-US" sz="1050" dirty="0"/>
              <a:t>, called its </a:t>
            </a:r>
            <a:r>
              <a:rPr lang="en-US" sz="1050" b="1" dirty="0"/>
              <a:t>Gödel number</a:t>
            </a:r>
            <a:r>
              <a:rPr lang="en-US" sz="1050" dirty="0"/>
              <a:t>. The concept was used by </a:t>
            </a:r>
            <a:r>
              <a:rPr lang="en-US" sz="1050" dirty="0">
                <a:hlinkClick r:id="rId10" tooltip="Kurt Gödel"/>
              </a:rPr>
              <a:t>Kurt Gödel</a:t>
            </a:r>
            <a:r>
              <a:rPr lang="en-US" sz="1050" dirty="0"/>
              <a:t> for the proof of his </a:t>
            </a:r>
            <a:r>
              <a:rPr lang="en-US" sz="1050" dirty="0">
                <a:hlinkClick r:id="rId11" tooltip="Gödel's incompleteness theorems"/>
              </a:rPr>
              <a:t>incompleteness theorems</a:t>
            </a:r>
            <a:r>
              <a:rPr lang="en-US" sz="1050" dirty="0"/>
              <a:t>. (</a:t>
            </a:r>
            <a:r>
              <a:rPr lang="en-US" sz="1050" dirty="0">
                <a:hlinkClick r:id="rId12"/>
              </a:rPr>
              <a:t>Gödel 1931</a:t>
            </a:r>
            <a:r>
              <a:rPr lang="en-US" sz="1050" dirty="0"/>
              <a:t>)</a:t>
            </a:r>
            <a:endParaRPr lang="en-TW" sz="1050" dirty="0"/>
          </a:p>
        </p:txBody>
      </p:sp>
      <p:graphicFrame>
        <p:nvGraphicFramePr>
          <p:cNvPr id="17" name="Diagram 16">
            <a:extLst>
              <a:ext uri="{FF2B5EF4-FFF2-40B4-BE49-F238E27FC236}">
                <a16:creationId xmlns:a16="http://schemas.microsoft.com/office/drawing/2014/main" id="{BA067993-3B9D-4444-81A7-50B5292619F3}"/>
              </a:ext>
            </a:extLst>
          </p:cNvPr>
          <p:cNvGraphicFramePr/>
          <p:nvPr/>
        </p:nvGraphicFramePr>
        <p:xfrm>
          <a:off x="2492513" y="3677699"/>
          <a:ext cx="1266304" cy="12001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2555949" y="3338809"/>
            <a:ext cx="1019464" cy="420885"/>
            <a:chOff x="6340828" y="2776465"/>
            <a:chExt cx="1019464" cy="42088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1906"/>
              <a:ext cx="90769"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40828" y="2776465"/>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4487245" y="3021296"/>
            <a:ext cx="2871299" cy="253916"/>
          </a:xfrm>
          <a:prstGeom prst="rect">
            <a:avLst/>
          </a:prstGeom>
          <a:noFill/>
        </p:spPr>
        <p:txBody>
          <a:bodyPr wrap="none" rtlCol="0">
            <a:spAutoFit/>
          </a:bodyPr>
          <a:lstStyle/>
          <a:p>
            <a:r>
              <a:rPr lang="en-TW" sz="1050" dirty="0"/>
              <a:t>A question of Science and Commensurability</a:t>
            </a:r>
          </a:p>
        </p:txBody>
      </p:sp>
    </p:spTree>
    <p:extLst>
      <p:ext uri="{BB962C8B-B14F-4D97-AF65-F5344CB8AC3E}">
        <p14:creationId xmlns:p14="http://schemas.microsoft.com/office/powerpoint/2010/main" val="24237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7" y="246828"/>
            <a:ext cx="6441187" cy="646331"/>
          </a:xfrm>
          <a:prstGeom prst="rect">
            <a:avLst/>
          </a:prstGeom>
          <a:noFill/>
        </p:spPr>
        <p:txBody>
          <a:bodyPr wrap="none" rtlCol="0">
            <a:spAutoFit/>
          </a:bodyPr>
          <a:lstStyle/>
          <a:p>
            <a:pPr algn="ctr" defTabSz="914378">
              <a:defRPr/>
            </a:pPr>
            <a:r>
              <a:rPr lang="en-US" sz="3600" dirty="0">
                <a:latin typeface="Calibri"/>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914378"/>
            <a:fld id="{523C812B-A187-0945-BAC5-7895DB419EB9}" type="slidenum">
              <a:rPr lang="en-US" kern="0">
                <a:solidFill>
                  <a:prstClr val="black">
                    <a:tint val="75000"/>
                  </a:prstClr>
                </a:solidFill>
                <a:latin typeface="Arial"/>
                <a:cs typeface="Arial"/>
                <a:sym typeface="Arial"/>
              </a:rPr>
              <a:pPr defTabSz="914378"/>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6" y="2901144"/>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2" y="1036501"/>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3"/>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chemeClr val="bg1"/>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4" y="3032070"/>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7077520" y="2783865"/>
            <a:ext cx="1278352" cy="276999"/>
            <a:chOff x="7077523" y="2783870"/>
            <a:chExt cx="1278353"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94"/>
              <a:ext cx="121700"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7" y="2783870"/>
              <a:ext cx="9489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8" y="3385744"/>
            <a:ext cx="1222385" cy="954107"/>
          </a:xfrm>
          <a:prstGeom prst="rect">
            <a:avLst/>
          </a:prstGeom>
          <a:noFill/>
        </p:spPr>
        <p:txBody>
          <a:bodyPr wrap="square" rtlCol="0">
            <a:spAutoFit/>
          </a:bodyPr>
          <a:lstStyle/>
          <a:p>
            <a:pPr defTabSz="914378"/>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2" y="2285013"/>
            <a:ext cx="4118235" cy="215444"/>
          </a:xfrm>
          <a:prstGeom prst="rect">
            <a:avLst/>
          </a:prstGeom>
          <a:noFill/>
        </p:spPr>
        <p:txBody>
          <a:bodyPr wrap="square" rtlCol="0">
            <a:spAutoFit/>
          </a:bodyPr>
          <a:lstStyle/>
          <a:p>
            <a:pPr algn="ctr" defTabSz="914378"/>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pPr defTabSz="914378"/>
            <a:r>
              <a:rPr lang="en-TW" sz="800" dirty="0"/>
              <a:t>Backus-Naur Form provides a way to customize the “concrete syntax” of formal languages.</a:t>
            </a:r>
          </a:p>
        </p:txBody>
      </p:sp>
    </p:spTree>
    <p:extLst>
      <p:ext uri="{BB962C8B-B14F-4D97-AF65-F5344CB8AC3E}">
        <p14:creationId xmlns:p14="http://schemas.microsoft.com/office/powerpoint/2010/main" val="248567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3513523" y="962758"/>
            <a:ext cx="2116955" cy="3217985"/>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692770" y="962758"/>
            <a:ext cx="2119160" cy="3217985"/>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6321868" y="962758"/>
            <a:ext cx="2121677" cy="3217985"/>
          </a:xfrm>
          <a:prstGeom prst="rect">
            <a:avLst/>
          </a:prstGeom>
        </p:spPr>
      </p:pic>
    </p:spTree>
    <p:extLst>
      <p:ext uri="{BB962C8B-B14F-4D97-AF65-F5344CB8AC3E}">
        <p14:creationId xmlns:p14="http://schemas.microsoft.com/office/powerpoint/2010/main" val="20717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shared work.</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Y</a:t>
            </a:r>
            <a:r>
              <a:rPr lang="en-US" altLang="zh-CN" sz="1600" dirty="0">
                <a:solidFill>
                  <a:schemeClr val="tx1"/>
                </a:solidFill>
              </a:rPr>
              <a:t>ou will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Summarize what aspects of Cognitive Foundations you learned.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 sincere effort to learn.</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1805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9082" y="1175232"/>
            <a:ext cx="2228850" cy="165735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1476" y="1161289"/>
            <a:ext cx="2800350" cy="18288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4572000" y="3254790"/>
            <a:ext cx="3371850" cy="1714500"/>
          </a:xfrm>
          <a:noFill/>
        </p:spPr>
        <p:txBody>
          <a:bodyPr/>
          <a:lstStyle/>
          <a:p>
            <a:pPr>
              <a:spcBef>
                <a:spcPct val="100000"/>
              </a:spcBef>
            </a:pPr>
            <a:r>
              <a:rPr lang="en-US" altLang="en-CN" sz="1350" dirty="0"/>
              <a:t>Run-time: proportional to </a:t>
            </a:r>
            <a:r>
              <a:rPr lang="en-US" altLang="en-CN" sz="1350" i="1" dirty="0"/>
              <a:t>n</a:t>
            </a:r>
            <a:endParaRPr lang="en-US" altLang="en-CN" sz="1350" dirty="0"/>
          </a:p>
          <a:p>
            <a:pPr>
              <a:spcBef>
                <a:spcPct val="100000"/>
              </a:spcBef>
            </a:pPr>
            <a:r>
              <a:rPr lang="en-US" altLang="en-CN" sz="1350" dirty="0"/>
              <a:t>Can be implemented in SW or HW</a:t>
            </a:r>
          </a:p>
          <a:p>
            <a:pPr>
              <a:spcBef>
                <a:spcPct val="100000"/>
              </a:spcBef>
            </a:pPr>
            <a:r>
              <a:rPr lang="en-US" altLang="en-CN" sz="1350" dirty="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99082" y="2990089"/>
            <a:ext cx="2228850" cy="1931194"/>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6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60301" y="4608791"/>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2679118" y="4836974"/>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4168634" y="1017725"/>
            <a:ext cx="4487016" cy="3628761"/>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311701" y="1508488"/>
            <a:ext cx="3785738" cy="2031325"/>
          </a:xfrm>
          <a:prstGeom prst="rect">
            <a:avLst/>
          </a:prstGeom>
          <a:noFill/>
        </p:spPr>
        <p:txBody>
          <a:bodyPr wrap="square" rtlCol="0">
            <a:spAutoFit/>
          </a:bodyPr>
          <a:lstStyle/>
          <a:p>
            <a:r>
              <a:rPr lang="en-US" sz="1800" dirty="0"/>
              <a:t>The fundamental theorem of arithmetic states that every </a:t>
            </a:r>
            <a:r>
              <a:rPr lang="en-US" sz="1800" dirty="0">
                <a:hlinkClick r:id="rId5"/>
              </a:rPr>
              <a:t>positive integer</a:t>
            </a:r>
            <a:r>
              <a:rPr lang="en-US" sz="1800" dirty="0"/>
              <a:t> (except the number 1) can be represented in </a:t>
            </a:r>
            <a:r>
              <a:rPr lang="en-US" sz="1800" dirty="0">
                <a:hlinkClick r:id="rId6"/>
              </a:rPr>
              <a:t>exactly one</a:t>
            </a:r>
            <a:r>
              <a:rPr lang="en-US" sz="1800" dirty="0"/>
              <a:t> way apart from rearrangement as a </a:t>
            </a:r>
            <a:r>
              <a:rPr lang="en-US" sz="1800" dirty="0">
                <a:hlinkClick r:id="rId7"/>
              </a:rPr>
              <a:t>product</a:t>
            </a:r>
            <a:r>
              <a:rPr lang="en-US" sz="1800" dirty="0"/>
              <a:t> of one or more </a:t>
            </a:r>
            <a:r>
              <a:rPr lang="en-US" sz="1800" dirty="0">
                <a:hlinkClick r:id="rId8"/>
              </a:rPr>
              <a:t>primes</a:t>
            </a:r>
            <a:r>
              <a:rPr lang="en-US" sz="1800" dirty="0"/>
              <a:t> (Hardy and Wright 1979, pp. 2-3).</a:t>
            </a:r>
            <a:endParaRPr lang="en-TW" sz="18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234893" y="3568718"/>
            <a:ext cx="2101857" cy="253916"/>
          </a:xfrm>
          <a:prstGeom prst="rect">
            <a:avLst/>
          </a:prstGeom>
          <a:noFill/>
        </p:spPr>
        <p:txBody>
          <a:bodyPr wrap="none" rtlCol="0">
            <a:spAutoFit/>
          </a:bodyPr>
          <a:lstStyle/>
          <a:p>
            <a:r>
              <a:rPr lang="en-US" sz="1050" dirty="0"/>
              <a:t>- Excerpt for </a:t>
            </a:r>
            <a:r>
              <a:rPr lang="en-US" sz="1050" dirty="0" err="1">
                <a:hlinkClick r:id="rId9"/>
              </a:rPr>
              <a:t>MathWorld</a:t>
            </a:r>
            <a:r>
              <a:rPr lang="en-US" sz="1050" dirty="0"/>
              <a:t> website</a:t>
            </a:r>
            <a:endParaRPr lang="en-TW" sz="1050" dirty="0"/>
          </a:p>
        </p:txBody>
      </p:sp>
    </p:spTree>
    <p:extLst>
      <p:ext uri="{BB962C8B-B14F-4D97-AF65-F5344CB8AC3E}">
        <p14:creationId xmlns:p14="http://schemas.microsoft.com/office/powerpoint/2010/main" val="223978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3"/>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400067" y="1508488"/>
            <a:ext cx="4058077" cy="2585323"/>
          </a:xfrm>
          <a:prstGeom prst="rect">
            <a:avLst/>
          </a:prstGeom>
          <a:noFill/>
        </p:spPr>
        <p:txBody>
          <a:bodyPr wrap="square" rtlCol="0">
            <a:spAutoFit/>
          </a:bodyPr>
          <a:lstStyle/>
          <a:p>
            <a:r>
              <a:rPr lang="en-US" sz="1800" dirty="0"/>
              <a:t>The </a:t>
            </a:r>
            <a:r>
              <a:rPr lang="en-US" sz="1800" b="1" dirty="0"/>
              <a:t>fundamental theorem of algebra</a:t>
            </a:r>
            <a:r>
              <a:rPr lang="en-US" sz="1800" dirty="0"/>
              <a:t> states that every non-</a:t>
            </a:r>
            <a:r>
              <a:rPr lang="en-US" sz="1800" dirty="0">
                <a:hlinkClick r:id="rId5" tooltip="Constant polynomial"/>
              </a:rPr>
              <a:t>constant</a:t>
            </a:r>
            <a:r>
              <a:rPr lang="en-US" sz="1800" dirty="0"/>
              <a:t> single-variable </a:t>
            </a:r>
            <a:r>
              <a:rPr lang="en-US" sz="1800" dirty="0">
                <a:hlinkClick r:id="rId6" tooltip="Polynomial"/>
              </a:rPr>
              <a:t>polynomial</a:t>
            </a:r>
            <a:r>
              <a:rPr lang="en-US" sz="1800" dirty="0"/>
              <a:t> with </a:t>
            </a:r>
            <a:r>
              <a:rPr lang="en-US" sz="1800" dirty="0">
                <a:hlinkClick r:id="rId7" tooltip="Complex number"/>
              </a:rPr>
              <a:t>complex</a:t>
            </a:r>
            <a:r>
              <a:rPr lang="en-US" sz="1800" dirty="0"/>
              <a:t> </a:t>
            </a:r>
            <a:r>
              <a:rPr lang="en-US" sz="1800" dirty="0">
                <a:hlinkClick r:id="rId8" tooltip="Coefficient"/>
              </a:rPr>
              <a:t>coefficients</a:t>
            </a:r>
            <a:r>
              <a:rPr lang="en-US" sz="1800" dirty="0"/>
              <a:t> has at least one complex </a:t>
            </a:r>
            <a:r>
              <a:rPr lang="en-US" sz="1800" dirty="0">
                <a:hlinkClick r:id="rId9" tooltip="Root of a function"/>
              </a:rPr>
              <a:t>root</a:t>
            </a:r>
            <a:r>
              <a:rPr lang="en-US" sz="1800" dirty="0"/>
              <a:t>. This includes polynomials with real coefficients, since every real number is a complex number with its </a:t>
            </a:r>
            <a:r>
              <a:rPr lang="en-US" sz="1800" dirty="0">
                <a:hlinkClick r:id="rId10" tooltip="Imaginary part"/>
              </a:rPr>
              <a:t>imaginary part</a:t>
            </a:r>
            <a:r>
              <a:rPr lang="en-US" sz="1800" dirty="0"/>
              <a:t> equal to zero. </a:t>
            </a:r>
            <a:endParaRPr lang="en-TW" sz="18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1913219" y="4125272"/>
            <a:ext cx="1540806" cy="253916"/>
          </a:xfrm>
          <a:prstGeom prst="rect">
            <a:avLst/>
          </a:prstGeom>
          <a:noFill/>
        </p:spPr>
        <p:txBody>
          <a:bodyPr wrap="none" rtlCol="0">
            <a:spAutoFit/>
          </a:bodyPr>
          <a:lstStyle/>
          <a:p>
            <a:r>
              <a:rPr lang="en-US" sz="1050" dirty="0"/>
              <a:t>- Excerpt for </a:t>
            </a:r>
            <a:r>
              <a:rPr lang="en-US" sz="1050" dirty="0">
                <a:hlinkClick r:id="rId11"/>
              </a:rPr>
              <a:t>Wikipedia</a:t>
            </a:r>
            <a:endParaRPr lang="en-TW" sz="1050" dirty="0"/>
          </a:p>
        </p:txBody>
      </p:sp>
    </p:spTree>
    <p:extLst>
      <p:ext uri="{BB962C8B-B14F-4D97-AF65-F5344CB8AC3E}">
        <p14:creationId xmlns:p14="http://schemas.microsoft.com/office/powerpoint/2010/main" val="384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05071" y="4064789"/>
            <a:ext cx="2361544" cy="253916"/>
          </a:xfrm>
          <a:prstGeom prst="rect">
            <a:avLst/>
          </a:prstGeom>
          <a:noFill/>
        </p:spPr>
        <p:txBody>
          <a:bodyPr wrap="none" rtlCol="0">
            <a:spAutoFit/>
          </a:bodyPr>
          <a:lstStyle/>
          <a:p>
            <a:r>
              <a:rPr lang="en-US" sz="1050" dirty="0">
                <a:hlinkClick r:id="rId3"/>
              </a:rPr>
              <a:t>https://youtu.be/rfG8ce4nNh0?t=729</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5032510" y="4421476"/>
            <a:ext cx="2258952" cy="253916"/>
          </a:xfrm>
          <a:prstGeom prst="rect">
            <a:avLst/>
          </a:prstGeom>
          <a:noFill/>
        </p:spPr>
        <p:txBody>
          <a:bodyPr wrap="none" rtlCol="0">
            <a:spAutoFit/>
          </a:bodyPr>
          <a:lstStyle/>
          <a:p>
            <a:r>
              <a:rPr lang="en-US" sz="1050" dirty="0">
                <a:hlinkClick r:id="rId4"/>
              </a:rPr>
              <a:t>3BLUE1BROWN SERIES  S2 • E8</a:t>
            </a:r>
            <a:endParaRPr lang="en-TW" sz="1050" dirty="0"/>
          </a:p>
        </p:txBody>
      </p:sp>
      <p:sp>
        <p:nvSpPr>
          <p:cNvPr id="3" name="TextBox 2">
            <a:extLst>
              <a:ext uri="{FF2B5EF4-FFF2-40B4-BE49-F238E27FC236}">
                <a16:creationId xmlns:a16="http://schemas.microsoft.com/office/drawing/2014/main" id="{BA7B7FB2-616C-9F4D-820F-96D252223CD3}"/>
              </a:ext>
            </a:extLst>
          </p:cNvPr>
          <p:cNvSpPr txBox="1"/>
          <p:nvPr/>
        </p:nvSpPr>
        <p:spPr>
          <a:xfrm>
            <a:off x="400025" y="1017726"/>
            <a:ext cx="3680283" cy="3000821"/>
          </a:xfrm>
          <a:prstGeom prst="rect">
            <a:avLst/>
          </a:prstGeom>
          <a:noFill/>
        </p:spPr>
        <p:txBody>
          <a:bodyPr wrap="square" rtlCol="0">
            <a:spAutoFit/>
          </a:bodyPr>
          <a:lstStyle/>
          <a:p>
            <a:r>
              <a:rPr lang="en-US" sz="1050" dirty="0"/>
              <a:t>The </a:t>
            </a:r>
            <a:r>
              <a:rPr lang="en-US" sz="1050" b="1" dirty="0"/>
              <a:t>fundamental theorem of calculus</a:t>
            </a:r>
            <a:r>
              <a:rPr lang="en-US" sz="1050" dirty="0"/>
              <a:t> is a </a:t>
            </a:r>
            <a:r>
              <a:rPr lang="en-US" sz="1050" dirty="0">
                <a:hlinkClick r:id="rId5" tooltip="Theorem"/>
              </a:rPr>
              <a:t>theorem</a:t>
            </a:r>
            <a:r>
              <a:rPr lang="en-US" sz="1050" dirty="0"/>
              <a:t> that links the concept of </a:t>
            </a:r>
            <a:r>
              <a:rPr lang="en-US" sz="1050" dirty="0">
                <a:hlinkClick r:id="rId6" tooltip="Derivative"/>
              </a:rPr>
              <a:t>differentiating</a:t>
            </a:r>
            <a:r>
              <a:rPr lang="en-US" sz="1050" dirty="0"/>
              <a:t> a </a:t>
            </a:r>
            <a:r>
              <a:rPr lang="en-US" sz="1050" dirty="0">
                <a:hlinkClick r:id="rId7" tooltip="Function (mathematics)"/>
              </a:rPr>
              <a:t>function</a:t>
            </a:r>
            <a:r>
              <a:rPr lang="en-US" sz="1050" dirty="0"/>
              <a:t> with the concept of </a:t>
            </a:r>
            <a:r>
              <a:rPr lang="en-US" sz="1050" dirty="0">
                <a:hlinkClick r:id="rId8" tooltip="Integral"/>
              </a:rPr>
              <a:t>integrating</a:t>
            </a:r>
            <a:r>
              <a:rPr lang="en-US" sz="1050" dirty="0"/>
              <a:t> a function. </a:t>
            </a:r>
          </a:p>
          <a:p>
            <a:r>
              <a:rPr lang="en-US" sz="1050" dirty="0"/>
              <a:t>The first part of the theorem, sometimes called the </a:t>
            </a:r>
            <a:r>
              <a:rPr lang="en-US" sz="1050" b="1" dirty="0"/>
              <a:t>first fundamental theorem of calculus</a:t>
            </a:r>
            <a:r>
              <a:rPr lang="en-US" sz="1050" dirty="0"/>
              <a:t>, states that one of the </a:t>
            </a:r>
            <a:r>
              <a:rPr lang="en-US" sz="1050" dirty="0">
                <a:hlinkClick r:id="rId9" tooltip="Antiderivative"/>
              </a:rPr>
              <a:t>antiderivatives</a:t>
            </a:r>
            <a:r>
              <a:rPr lang="en-US" sz="1050" dirty="0"/>
              <a:t> (also called </a:t>
            </a:r>
            <a:r>
              <a:rPr lang="en-US" sz="1050" i="1" dirty="0"/>
              <a:t>indefinite integral</a:t>
            </a:r>
            <a:r>
              <a:rPr lang="en-US" sz="1050" dirty="0"/>
              <a:t>), say </a:t>
            </a:r>
            <a:r>
              <a:rPr lang="en-US" sz="1050" i="1" dirty="0"/>
              <a:t>F</a:t>
            </a:r>
            <a:r>
              <a:rPr lang="en-US" sz="1050" dirty="0"/>
              <a:t>, of some function </a:t>
            </a:r>
            <a:r>
              <a:rPr lang="en-US" sz="1050" i="1" dirty="0"/>
              <a:t>f</a:t>
            </a:r>
            <a:r>
              <a:rPr lang="en-US" sz="1050" dirty="0"/>
              <a:t> may be obtained as the integral of </a:t>
            </a:r>
            <a:r>
              <a:rPr lang="en-US" sz="1050" i="1" dirty="0"/>
              <a:t>f</a:t>
            </a:r>
            <a:r>
              <a:rPr lang="en-US" sz="1050" dirty="0"/>
              <a:t> with a variable bound of integration. This implies the existence of antiderivatives for </a:t>
            </a:r>
            <a:r>
              <a:rPr lang="en-US" sz="1050" dirty="0">
                <a:hlinkClick r:id="rId10" tooltip="Continuous function"/>
              </a:rPr>
              <a:t>continuous functions</a:t>
            </a:r>
            <a:r>
              <a:rPr lang="en-US" sz="1050" dirty="0"/>
              <a:t>.</a:t>
            </a:r>
            <a:r>
              <a:rPr lang="en-US" sz="1050" baseline="30000" dirty="0">
                <a:hlinkClick r:id="rId11"/>
              </a:rPr>
              <a:t>[1]</a:t>
            </a:r>
            <a:r>
              <a:rPr lang="en-US" sz="1050" dirty="0"/>
              <a:t> </a:t>
            </a:r>
          </a:p>
          <a:p>
            <a:r>
              <a:rPr lang="en-US" sz="1050" dirty="0"/>
              <a:t>Conversely, the second part of the theorem, sometimes called 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12"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9" tooltip="Antiderivative"/>
              </a:rPr>
              <a:t>antiderivatives</a:t>
            </a:r>
            <a:r>
              <a:rPr lang="en-US" sz="1050" dirty="0"/>
              <a:t>. This part of the theorem has key practical applications, because explicitly finding the antiderivative of a function by </a:t>
            </a:r>
            <a:r>
              <a:rPr lang="en-US" sz="1050" dirty="0">
                <a:hlinkClick r:id="rId13" tooltip="Symbolic integration"/>
              </a:rPr>
              <a:t>symbolic integration</a:t>
            </a:r>
            <a:r>
              <a:rPr lang="en-US" sz="1050" dirty="0"/>
              <a:t> avoids </a:t>
            </a:r>
            <a:r>
              <a:rPr lang="en-US" sz="1050" dirty="0">
                <a:hlinkClick r:id="rId14" tooltip="Numerical integration"/>
              </a:rPr>
              <a:t>numerical integration</a:t>
            </a:r>
            <a:r>
              <a:rPr lang="en-US" sz="105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306396" y="4047452"/>
            <a:ext cx="1540806" cy="253916"/>
          </a:xfrm>
          <a:prstGeom prst="rect">
            <a:avLst/>
          </a:prstGeom>
          <a:noFill/>
        </p:spPr>
        <p:txBody>
          <a:bodyPr wrap="none" rtlCol="0">
            <a:spAutoFit/>
          </a:bodyPr>
          <a:lstStyle/>
          <a:p>
            <a:r>
              <a:rPr lang="en-US" sz="1050" dirty="0"/>
              <a:t>- Excerpt for </a:t>
            </a:r>
            <a:r>
              <a:rPr lang="en-US" sz="1050" dirty="0">
                <a:hlinkClick r:id="rId15"/>
              </a:rPr>
              <a:t>Wikipedia</a:t>
            </a:r>
            <a:endParaRPr lang="en-TW" sz="1050"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4408119" y="1173562"/>
            <a:ext cx="4286405" cy="2873891"/>
          </a:xfrm>
          <a:prstGeom prst="rect">
            <a:avLst/>
          </a:prstGeom>
        </p:spPr>
      </p:pic>
    </p:spTree>
    <p:extLst>
      <p:ext uri="{BB962C8B-B14F-4D97-AF65-F5344CB8AC3E}">
        <p14:creationId xmlns:p14="http://schemas.microsoft.com/office/powerpoint/2010/main" val="246568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2796" y="1017726"/>
            <a:ext cx="2898409" cy="1816300"/>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411482" y="2166598"/>
            <a:ext cx="2611532" cy="14942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6120986" y="2166596"/>
            <a:ext cx="2611533" cy="14943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2893218" y="3022310"/>
            <a:ext cx="3357563" cy="1921172"/>
          </a:xfrm>
          <a:prstGeom prst="rect">
            <a:avLst/>
          </a:prstGeom>
        </p:spPr>
      </p:pic>
    </p:spTree>
    <p:extLst>
      <p:ext uri="{BB962C8B-B14F-4D97-AF65-F5344CB8AC3E}">
        <p14:creationId xmlns:p14="http://schemas.microsoft.com/office/powerpoint/2010/main" val="165617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3"/>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1200329"/>
          </a:xfrm>
          <a:prstGeom prst="rect">
            <a:avLst/>
          </a:prstGeom>
          <a:noFill/>
        </p:spPr>
        <p:txBody>
          <a:bodyPr wrap="square" rtlCol="0">
            <a:spAutoFit/>
          </a:bodyPr>
          <a:lstStyle/>
          <a:p>
            <a:r>
              <a:rPr lang="en-US" sz="1800" dirty="0"/>
              <a:t>The two dashed </a:t>
            </a:r>
            <a:r>
              <a:rPr lang="en-US" sz="1800" dirty="0">
                <a:hlinkClick r:id="rId4" tooltip="Path (topology)"/>
              </a:rPr>
              <a:t>paths</a:t>
            </a:r>
            <a:r>
              <a:rPr lang="en-US" sz="1800" dirty="0"/>
              <a:t> shown above are homotopic relative to their endpoints. The animation represents one possible </a:t>
            </a:r>
            <a:r>
              <a:rPr lang="en-US" sz="1800" dirty="0" err="1"/>
              <a:t>homotopy</a:t>
            </a:r>
            <a:r>
              <a:rPr lang="en-US" sz="1800" dirty="0"/>
              <a:t>.</a:t>
            </a:r>
            <a:endParaRPr lang="en-TW" sz="1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4"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7"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5"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4" y="1057729"/>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6" y="1236676"/>
            <a:ext cx="4089065" cy="2842320"/>
          </a:xfrm>
          <a:prstGeom prst="rect">
            <a:avLst/>
          </a:prstGeom>
        </p:spPr>
      </p:pic>
    </p:spTree>
    <p:extLst>
      <p:ext uri="{BB962C8B-B14F-4D97-AF65-F5344CB8AC3E}">
        <p14:creationId xmlns:p14="http://schemas.microsoft.com/office/powerpoint/2010/main" val="203849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5" y="2144496"/>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4"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6" y="4329143"/>
            <a:ext cx="4751109" cy="1200329"/>
          </a:xfrm>
          <a:prstGeom prst="rect">
            <a:avLst/>
          </a:prstGeom>
          <a:noFill/>
        </p:spPr>
        <p:txBody>
          <a:bodyPr wrap="square" rtlCol="0">
            <a:spAutoFit/>
          </a:bodyPr>
          <a:lstStyle/>
          <a:p>
            <a:r>
              <a:rPr lang="en-US" sz="1800" dirty="0"/>
              <a:t>Youtuber </a:t>
            </a:r>
            <a:r>
              <a:rPr lang="en-US" sz="1800" dirty="0" err="1">
                <a:hlinkClick r:id="rId5"/>
              </a:rPr>
              <a:t>blargoner</a:t>
            </a:r>
            <a:r>
              <a:rPr lang="en-US" sz="1800" dirty="0"/>
              <a:t>: An introduction to categories, functors, and universal properties, with applications to the lambda calculus and functional programming.</a:t>
            </a:r>
            <a:endParaRPr lang="en-TW" sz="18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244919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3" y="4447774"/>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60" y="1306580"/>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4" y="4555496"/>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1" y="1215165"/>
            <a:ext cx="3695241" cy="2903404"/>
          </a:xfrm>
          <a:prstGeom prst="rect">
            <a:avLst/>
          </a:prstGeom>
        </p:spPr>
      </p:pic>
    </p:spTree>
    <p:extLst>
      <p:ext uri="{BB962C8B-B14F-4D97-AF65-F5344CB8AC3E}">
        <p14:creationId xmlns:p14="http://schemas.microsoft.com/office/powerpoint/2010/main" val="205076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2719800" y="4624753"/>
            <a:ext cx="3296159" cy="300082"/>
          </a:xfrm>
          <a:prstGeom prst="rect">
            <a:avLst/>
          </a:prstGeom>
          <a:noFill/>
        </p:spPr>
        <p:txBody>
          <a:bodyPr wrap="none" rtlCol="0">
            <a:spAutoFit/>
          </a:bodyPr>
          <a:lstStyle/>
          <a:p>
            <a:pPr lvl="0">
              <a:defRPr/>
            </a:pPr>
            <a:r>
              <a:rPr lang="en-US" sz="1350" kern="1200" dirty="0">
                <a:ea typeface="+mn-ea"/>
                <a:cs typeface="+mn-cs"/>
              </a:rPr>
              <a:t>Dr. </a:t>
            </a:r>
            <a:r>
              <a:rPr lang="en-US" sz="1350" kern="1200" dirty="0">
                <a:ea typeface="+mn-ea"/>
                <a:cs typeface="+mn-cs"/>
                <a:hlinkClick r:id="rId3"/>
              </a:rPr>
              <a:t>David Spivak </a:t>
            </a:r>
            <a:r>
              <a:rPr lang="en-US" sz="1050" dirty="0"/>
              <a:t>on </a:t>
            </a:r>
            <a:r>
              <a:rPr lang="en-US" sz="1050" dirty="0" err="1"/>
              <a:t>Youtube</a:t>
            </a:r>
            <a:r>
              <a:rPr lang="en-US" sz="1050" dirty="0"/>
              <a:t> </a:t>
            </a:r>
            <a:r>
              <a:rPr lang="en-US" sz="1050" dirty="0" err="1">
                <a:hlinkClick r:id="rId4"/>
              </a:rPr>
              <a:t>Topos</a:t>
            </a:r>
            <a:r>
              <a:rPr lang="en-US" sz="1050" dirty="0"/>
              <a:t> </a:t>
            </a:r>
            <a:r>
              <a:rPr lang="en-US" sz="1350" kern="1200" dirty="0">
                <a:ea typeface="+mn-ea"/>
                <a:cs typeface="+mn-cs"/>
              </a:rPr>
              <a:t>Channel</a:t>
            </a:r>
            <a:endParaRPr lang="en-TW" sz="1350" kern="1200" dirty="0">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1740877" y="927169"/>
            <a:ext cx="5488717" cy="3680000"/>
          </a:xfrm>
          <a:prstGeom prst="rect">
            <a:avLst/>
          </a:prstGeom>
        </p:spPr>
      </p:pic>
    </p:spTree>
    <p:extLst>
      <p:ext uri="{BB962C8B-B14F-4D97-AF65-F5344CB8AC3E}">
        <p14:creationId xmlns:p14="http://schemas.microsoft.com/office/powerpoint/2010/main" val="248008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r>
              <a:rPr lang="en" dirty="0"/>
              <a:t>Abstraction</a:t>
            </a:r>
            <a:endParaRPr dirty="0"/>
          </a:p>
        </p:txBody>
      </p:sp>
      <p:sp>
        <p:nvSpPr>
          <p:cNvPr id="73" name="Google Shape;73;p16"/>
          <p:cNvSpPr txBox="1">
            <a:spLocks noGrp="1"/>
          </p:cNvSpPr>
          <p:nvPr>
            <p:ph type="body" idx="2"/>
          </p:nvPr>
        </p:nvSpPr>
        <p:spPr>
          <a:xfrm>
            <a:off x="4939500" y="2224007"/>
            <a:ext cx="3837000" cy="2766447"/>
          </a:xfrm>
          <a:prstGeom prst="rect">
            <a:avLst/>
          </a:prstGeom>
        </p:spPr>
        <p:txBody>
          <a:bodyPr spcFirstLastPara="1" wrap="square" lIns="91425" tIns="91425" rIns="91425" bIns="91425" anchor="ctr" anchorCtr="0">
            <a:noAutofit/>
          </a:bodyPr>
          <a:lstStyle/>
          <a:p>
            <a:pPr marL="114297" indent="0">
              <a:buNone/>
            </a:pPr>
            <a:r>
              <a:rPr lang="en-US" dirty="0"/>
              <a:t>A well-defined set of Actions and iterative Branching Strategies</a:t>
            </a:r>
            <a:endParaRPr dirty="0"/>
          </a:p>
          <a:p>
            <a:pPr lvl="1" indent="-342892">
              <a:buSzPts val="1800"/>
              <a:buChar char="●"/>
            </a:pPr>
            <a:r>
              <a:rPr lang="en" dirty="0"/>
              <a:t>A Roadmap of composable activities</a:t>
            </a:r>
          </a:p>
          <a:p>
            <a:pPr lvl="1" indent="-342892">
              <a:buSzPts val="1800"/>
              <a:buChar char="●"/>
            </a:pPr>
            <a:r>
              <a:rPr lang="en" dirty="0"/>
              <a:t>Sequencing and timing conditions</a:t>
            </a:r>
          </a:p>
          <a:p>
            <a:pPr lvl="1" indent="-342892">
              <a:buSzPts val="1800"/>
              <a:buChar char="●"/>
            </a:pPr>
            <a:r>
              <a:rPr lang="en" dirty="0"/>
              <a:t>Explicitly state dependencies and resource requirements</a:t>
            </a:r>
          </a:p>
          <a:p>
            <a:pPr lvl="1" indent="-342892">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3</a:t>
            </a:fld>
            <a:endParaRPr lang="en">
              <a:solidFill>
                <a:srgbClr val="595959"/>
              </a:solidFill>
              <a:ea typeface="+mn-ea"/>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8"/>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000000"/>
                </a:solidFill>
              </a:rPr>
              <a:t>Why is abstraction useful?</a:t>
            </a:r>
          </a:p>
          <a:p>
            <a:pPr marL="914378" lvl="1" indent="-342892" defTabSz="914378">
              <a:buClr>
                <a:srgbClr val="595959"/>
              </a:buClr>
              <a:buSzPts val="1800"/>
              <a:buFont typeface="Arial"/>
              <a:buChar char="●"/>
              <a:defRPr/>
            </a:pPr>
            <a:r>
              <a:rPr lang="en-US" dirty="0">
                <a:solidFill>
                  <a:srgbClr val="000000"/>
                </a:solidFill>
              </a:rPr>
              <a:t>Allow reuse through universal properties</a:t>
            </a:r>
          </a:p>
          <a:p>
            <a:pPr marL="914378" lvl="1" indent="-342892" defTabSz="914378">
              <a:buClr>
                <a:srgbClr val="595959"/>
              </a:buClr>
              <a:buSzPts val="1800"/>
              <a:buFont typeface="Arial"/>
              <a:buChar char="●"/>
              <a:defRPr/>
            </a:pPr>
            <a:r>
              <a:rPr lang="en-US" dirty="0">
                <a:solidFill>
                  <a:srgbClr val="000000"/>
                </a:solidFill>
              </a:rPr>
              <a:t>Avoid resource conflicts</a:t>
            </a:r>
          </a:p>
          <a:p>
            <a:pPr marL="914378" lvl="1" indent="-342892" defTabSz="914378">
              <a:buClr>
                <a:srgbClr val="595959"/>
              </a:buClr>
              <a:buSzPts val="1800"/>
              <a:buFont typeface="Arial"/>
              <a:buChar char="●"/>
              <a:defRPr/>
            </a:pPr>
            <a:r>
              <a:rPr lang="en-US"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TW">
              <a:solidFill>
                <a:srgbClr val="FFFFFF"/>
              </a:solidFill>
              <a:latin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FFFFFF"/>
                </a:solidFill>
              </a:rPr>
              <a:t>Generalizing concrete experience?</a:t>
            </a:r>
          </a:p>
          <a:p>
            <a:pPr marL="914378" lvl="1" indent="-342892" defTabSz="914378">
              <a:buClr>
                <a:srgbClr val="595959"/>
              </a:buClr>
              <a:buSzPts val="1800"/>
              <a:buFont typeface="Arial"/>
              <a:buChar char="●"/>
              <a:defRPr/>
            </a:pPr>
            <a:r>
              <a:rPr lang="en-US" dirty="0">
                <a:solidFill>
                  <a:srgbClr val="FFFFFF"/>
                </a:solidFill>
              </a:rPr>
              <a:t>Make analogies in localized contexts</a:t>
            </a:r>
          </a:p>
          <a:p>
            <a:pPr marL="914378" lvl="1" indent="-342892" defTabSz="914378">
              <a:buClr>
                <a:srgbClr val="595959"/>
              </a:buClr>
              <a:buSzPts val="1800"/>
              <a:buFont typeface="Arial"/>
              <a:buChar char="●"/>
              <a:defRPr/>
            </a:pPr>
            <a:r>
              <a:rPr lang="en-US" dirty="0">
                <a:solidFill>
                  <a:srgbClr val="FFFFFF"/>
                </a:solidFill>
              </a:rPr>
              <a:t>Engage sensible metaphors</a:t>
            </a:r>
          </a:p>
          <a:p>
            <a:pPr marL="914378" lvl="1" indent="-342892" defTabSz="914378">
              <a:buClr>
                <a:srgbClr val="595959"/>
              </a:buClr>
              <a:buSzPts val="1800"/>
              <a:buFont typeface="Arial"/>
              <a:buChar char="●"/>
              <a:defRPr/>
            </a:pPr>
            <a:r>
              <a:rPr lang="en-US"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8" y="540629"/>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sz="360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1" y="29393"/>
            <a:ext cx="3027405" cy="1263405"/>
          </a:xfrm>
          <a:prstGeom prst="rect">
            <a:avLst/>
          </a:prstGeom>
        </p:spPr>
      </p:pic>
    </p:spTree>
    <p:extLst>
      <p:ext uri="{BB962C8B-B14F-4D97-AF65-F5344CB8AC3E}">
        <p14:creationId xmlns:p14="http://schemas.microsoft.com/office/powerpoint/2010/main" val="219152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06355" y="4559975"/>
            <a:ext cx="306526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https://youtu.be/h7apO7q16V0?t=732</a:t>
            </a:r>
            <a:endParaRPr lang="en-TW" sz="1350" kern="1200" dirty="0">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39453" y="1088506"/>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83106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1" y="2112835"/>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9"/>
            <a:ext cx="6306742" cy="830997"/>
          </a:xfrm>
          <a:prstGeom prst="rect">
            <a:avLst/>
          </a:prstGeom>
          <a:noFill/>
        </p:spPr>
        <p:txBody>
          <a:bodyPr wrap="square" rtlCol="0">
            <a:spAutoFit/>
          </a:bodyPr>
          <a:lstStyle/>
          <a:p>
            <a:pPr algn="ctr" defTabSz="914378">
              <a:defRPr/>
            </a:pPr>
            <a:r>
              <a:rPr lang="en-TW" sz="2400" dirty="0">
                <a:ea typeface="+mn-ea"/>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3"/>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3"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3" y="2762555"/>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0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6"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60"/>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5"/>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3" y="4799385"/>
            <a:ext cx="2702984"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87814" y="4834305"/>
            <a:ext cx="241925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83993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4" y="1411572"/>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9"/>
            <a:ext cx="3070071" cy="253916"/>
          </a:xfrm>
          <a:prstGeom prst="rect">
            <a:avLst/>
          </a:prstGeom>
          <a:noFill/>
        </p:spPr>
        <p:txBody>
          <a:bodyPr wrap="none" rtlCol="0">
            <a:spAutoFit/>
          </a:bodyPr>
          <a:lstStyle/>
          <a:p>
            <a:pPr defTabSz="914378"/>
            <a:r>
              <a:rPr lang="en-TW" sz="1050" dirty="0"/>
              <a:t>Memory management in Jack Operating System</a:t>
            </a:r>
          </a:p>
        </p:txBody>
      </p:sp>
    </p:spTree>
    <p:extLst>
      <p:ext uri="{BB962C8B-B14F-4D97-AF65-F5344CB8AC3E}">
        <p14:creationId xmlns:p14="http://schemas.microsoft.com/office/powerpoint/2010/main" val="5857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665522" y="4663217"/>
            <a:ext cx="7866256" cy="369332"/>
          </a:xfrm>
          <a:prstGeom prst="rect">
            <a:avLst/>
          </a:prstGeom>
          <a:noFill/>
        </p:spPr>
        <p:txBody>
          <a:bodyPr wrap="none" rtlCol="0">
            <a:spAutoFit/>
          </a:bodyPr>
          <a:lstStyle/>
          <a:p>
            <a:r>
              <a:rPr lang="en-TW" sz="1800" dirty="0">
                <a:hlinkClick r:id="rId2"/>
              </a:rPr>
              <a:t>A lecture that students of Cognitive Foundation must watch several times…</a:t>
            </a:r>
            <a:endParaRPr lang="en-TW" sz="1800" dirty="0"/>
          </a:p>
        </p:txBody>
      </p:sp>
    </p:spTree>
    <p:extLst>
      <p:ext uri="{BB962C8B-B14F-4D97-AF65-F5344CB8AC3E}">
        <p14:creationId xmlns:p14="http://schemas.microsoft.com/office/powerpoint/2010/main" val="36395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35</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0"/>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7" y="1043072"/>
            <a:ext cx="3056681" cy="3817372"/>
          </a:xfrm>
          <a:prstGeom prst="rect">
            <a:avLst/>
          </a:prstGeom>
        </p:spPr>
      </p:pic>
    </p:spTree>
    <p:extLst>
      <p:ext uri="{BB962C8B-B14F-4D97-AF65-F5344CB8AC3E}">
        <p14:creationId xmlns:p14="http://schemas.microsoft.com/office/powerpoint/2010/main" val="2362722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36</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991532" y="2031023"/>
            <a:ext cx="7160935" cy="2308324"/>
          </a:xfrm>
          <a:prstGeom prst="rect">
            <a:avLst/>
          </a:prstGeom>
          <a:noFill/>
        </p:spPr>
        <p:txBody>
          <a:bodyPr wrap="none" rtlCol="0">
            <a:spAutoFit/>
          </a:bodyPr>
          <a:lstStyle/>
          <a:p>
            <a:pPr algn="ctr"/>
            <a:r>
              <a:rPr lang="en-TW" sz="3600" dirty="0"/>
              <a:t>All concepts share the same root, </a:t>
            </a:r>
          </a:p>
          <a:p>
            <a:pPr algn="ctr"/>
            <a:r>
              <a:rPr lang="en-TW" sz="3600" dirty="0"/>
              <a:t>so that they are all comparable </a:t>
            </a:r>
          </a:p>
          <a:p>
            <a:pPr algn="ctr"/>
            <a:r>
              <a:rPr lang="en-TW" sz="3600" dirty="0"/>
              <a:t>and henceforth, </a:t>
            </a:r>
          </a:p>
          <a:p>
            <a:pPr algn="ctr"/>
            <a:r>
              <a:rPr lang="en-TW" sz="3600" b="1" i="1" dirty="0">
                <a:solidFill>
                  <a:srgbClr val="FF0000"/>
                </a:solidFill>
              </a:rPr>
              <a:t>computable</a:t>
            </a:r>
            <a:r>
              <a:rPr lang="en-TW" sz="36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1804896" y="1385875"/>
            <a:ext cx="4511171" cy="253916"/>
          </a:xfrm>
          <a:prstGeom prst="rect">
            <a:avLst/>
          </a:prstGeom>
          <a:noFill/>
        </p:spPr>
        <p:txBody>
          <a:bodyPr wrap="none" rtlCol="0">
            <a:spAutoFit/>
          </a:bodyPr>
          <a:lstStyle/>
          <a:p>
            <a:r>
              <a:rPr lang="en-TW" sz="1050" dirty="0"/>
              <a:t>It assumes that solutions are in one place, the Universe of possibilities…</a:t>
            </a:r>
          </a:p>
        </p:txBody>
      </p:sp>
    </p:spTree>
    <p:extLst>
      <p:ext uri="{BB962C8B-B14F-4D97-AF65-F5344CB8AC3E}">
        <p14:creationId xmlns:p14="http://schemas.microsoft.com/office/powerpoint/2010/main" val="532643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37</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4" y="3020359"/>
            <a:ext cx="5970493" cy="2031325"/>
          </a:xfrm>
          <a:prstGeom prst="rect">
            <a:avLst/>
          </a:prstGeom>
          <a:noFill/>
        </p:spPr>
        <p:txBody>
          <a:bodyPr wrap="square" rtlCol="0">
            <a:spAutoFit/>
          </a:bodyPr>
          <a:lstStyle/>
          <a:p>
            <a:pPr defTabSz="914378"/>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1"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90" y="4355440"/>
            <a:ext cx="1518364" cy="307777"/>
          </a:xfrm>
          <a:prstGeom prst="rect">
            <a:avLst/>
          </a:prstGeom>
          <a:noFill/>
        </p:spPr>
        <p:txBody>
          <a:bodyPr wrap="none" rtlCol="0">
            <a:spAutoFit/>
          </a:bodyPr>
          <a:lstStyle/>
          <a:p>
            <a:pPr defTabSz="914378"/>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pPr defTabSz="914378"/>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40" y="669912"/>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135931"/>
            <a:ext cx="1776448" cy="307777"/>
          </a:xfrm>
          <a:prstGeom prst="rect">
            <a:avLst/>
          </a:prstGeom>
          <a:noFill/>
        </p:spPr>
        <p:txBody>
          <a:bodyPr wrap="none" rtlCol="0">
            <a:spAutoFit/>
          </a:bodyPr>
          <a:lstStyle/>
          <a:p>
            <a:pPr defTabSz="914378"/>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6" y="1075196"/>
            <a:ext cx="761747" cy="523220"/>
          </a:xfrm>
          <a:prstGeom prst="rect">
            <a:avLst/>
          </a:prstGeom>
          <a:noFill/>
        </p:spPr>
        <p:txBody>
          <a:bodyPr wrap="none" rtlCol="0">
            <a:spAutoFit/>
          </a:bodyPr>
          <a:lstStyle/>
          <a:p>
            <a:pPr algn="ctr" defTabSz="914378"/>
            <a:r>
              <a:rPr lang="en-US" dirty="0"/>
              <a:t>a</a:t>
            </a:r>
            <a:r>
              <a:rPr lang="en-TW" dirty="0"/>
              <a:t>dvisor</a:t>
            </a:r>
          </a:p>
          <a:p>
            <a:pPr algn="ctr" defTabSz="914378"/>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5"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7" y="2400211"/>
            <a:ext cx="1327185" cy="307777"/>
          </a:xfrm>
          <a:prstGeom prst="rect">
            <a:avLst/>
          </a:prstGeom>
          <a:noFill/>
        </p:spPr>
        <p:txBody>
          <a:bodyPr wrap="square" rtlCol="0">
            <a:spAutoFit/>
          </a:bodyPr>
          <a:lstStyle/>
          <a:p>
            <a:pPr algn="ctr" defTabSz="914378"/>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3" y="1275167"/>
            <a:ext cx="2452916" cy="523220"/>
          </a:xfrm>
          <a:prstGeom prst="rect">
            <a:avLst/>
          </a:prstGeom>
          <a:noFill/>
        </p:spPr>
        <p:txBody>
          <a:bodyPr wrap="none" rtlCol="0">
            <a:spAutoFit/>
          </a:bodyPr>
          <a:lstStyle/>
          <a:p>
            <a:pPr algn="ctr" defTabSz="914378"/>
            <a:r>
              <a:rPr lang="en-US" dirty="0"/>
              <a:t>Members of</a:t>
            </a:r>
          </a:p>
          <a:p>
            <a:pPr algn="ctr" defTabSz="914378"/>
            <a:r>
              <a:rPr lang="en-US" dirty="0"/>
              <a:t> the same bird watching club</a:t>
            </a:r>
            <a:endParaRPr lang="en-TW" dirty="0"/>
          </a:p>
        </p:txBody>
      </p:sp>
    </p:spTree>
    <p:extLst>
      <p:ext uri="{BB962C8B-B14F-4D97-AF65-F5344CB8AC3E}">
        <p14:creationId xmlns:p14="http://schemas.microsoft.com/office/powerpoint/2010/main" val="3149654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8"/>
            <a:ext cx="6771405" cy="646331"/>
          </a:xfrm>
          <a:prstGeom prst="rect">
            <a:avLst/>
          </a:prstGeom>
          <a:noFill/>
        </p:spPr>
        <p:txBody>
          <a:bodyPr wrap="none" rtlCol="0">
            <a:spAutoFit/>
          </a:bodyPr>
          <a:lstStyle/>
          <a:p>
            <a:pPr algn="ctr" defTabSz="914378">
              <a:defRPr/>
            </a:pPr>
            <a:r>
              <a:rPr lang="en-US" sz="3600" dirty="0">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pPr defTabSz="914378"/>
            <a:fld id="{523C812B-A187-0945-BAC5-7895DB419EB9}" type="slidenum">
              <a:rPr lang="en-US" kern="0">
                <a:solidFill>
                  <a:prstClr val="black">
                    <a:tint val="75000"/>
                  </a:prstClr>
                </a:solidFill>
                <a:latin typeface="Arial"/>
                <a:cs typeface="Arial"/>
                <a:sym typeface="Arial"/>
              </a:rPr>
              <a:pPr defTabSz="914378"/>
              <a:t>38</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5" y="2824858"/>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2" y="1618426"/>
            <a:ext cx="5059398" cy="738664"/>
          </a:xfrm>
          <a:prstGeom prst="rect">
            <a:avLst/>
          </a:prstGeom>
          <a:solidFill>
            <a:schemeClr val="lt1"/>
          </a:solidFill>
        </p:spPr>
        <p:txBody>
          <a:bodyPr wrap="none" rtlCol="0">
            <a:spAutoFit/>
          </a:bodyPr>
          <a:lstStyle/>
          <a:p>
            <a:pPr algn="ctr" defTabSz="914378"/>
            <a:r>
              <a:rPr lang="en-TW" dirty="0"/>
              <a:t>Every KIND of Lambda Expression is a Type, </a:t>
            </a:r>
          </a:p>
          <a:p>
            <a:pPr algn="ctr" defTabSz="914378"/>
            <a:r>
              <a:rPr lang="en-TW" dirty="0"/>
              <a:t>and </a:t>
            </a:r>
          </a:p>
          <a:p>
            <a:pPr algn="ctr" defTabSz="914378"/>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6" y="2693463"/>
            <a:ext cx="284052" cy="307777"/>
          </a:xfrm>
          <a:prstGeom prst="rect">
            <a:avLst/>
          </a:prstGeom>
          <a:noFill/>
        </p:spPr>
        <p:txBody>
          <a:bodyPr wrap="none" rtlCol="0">
            <a:spAutoFit/>
          </a:bodyPr>
          <a:lstStyle/>
          <a:p>
            <a:pPr defTabSz="914378"/>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6" y="3043996"/>
            <a:ext cx="284052" cy="307777"/>
          </a:xfrm>
          <a:prstGeom prst="rect">
            <a:avLst/>
          </a:prstGeom>
          <a:noFill/>
        </p:spPr>
        <p:txBody>
          <a:bodyPr wrap="none" rtlCol="0">
            <a:spAutoFit/>
          </a:bodyPr>
          <a:lstStyle/>
          <a:p>
            <a:pPr defTabSz="914378"/>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74434" cy="307777"/>
          </a:xfrm>
          <a:prstGeom prst="rect">
            <a:avLst/>
          </a:prstGeom>
          <a:noFill/>
        </p:spPr>
        <p:txBody>
          <a:bodyPr wrap="none" rtlCol="0">
            <a:spAutoFit/>
          </a:bodyPr>
          <a:lstStyle/>
          <a:p>
            <a:pPr defTabSz="914378"/>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8" y="3689061"/>
            <a:ext cx="284052" cy="307777"/>
          </a:xfrm>
          <a:prstGeom prst="rect">
            <a:avLst/>
          </a:prstGeom>
          <a:noFill/>
        </p:spPr>
        <p:txBody>
          <a:bodyPr wrap="none" rtlCol="0">
            <a:spAutoFit/>
          </a:bodyPr>
          <a:lstStyle/>
          <a:p>
            <a:pPr defTabSz="914378"/>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80"/>
            <a:ext cx="1327608" cy="307777"/>
          </a:xfrm>
          <a:prstGeom prst="rect">
            <a:avLst/>
          </a:prstGeom>
          <a:noFill/>
        </p:spPr>
        <p:txBody>
          <a:bodyPr wrap="none" rtlCol="0">
            <a:spAutoFit/>
          </a:bodyPr>
          <a:lstStyle/>
          <a:p>
            <a:pPr defTabSz="914378"/>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Tree>
    <p:extLst>
      <p:ext uri="{BB962C8B-B14F-4D97-AF65-F5344CB8AC3E}">
        <p14:creationId xmlns:p14="http://schemas.microsoft.com/office/powerpoint/2010/main" val="3669789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39</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60" y="4796059"/>
            <a:ext cx="8520599" cy="400110"/>
          </a:xfrm>
          <a:prstGeom prst="rect">
            <a:avLst/>
          </a:prstGeom>
        </p:spPr>
        <p:txBody>
          <a:bodyPr wrap="square">
            <a:spAutoFit/>
          </a:bodyPr>
          <a:lstStyle/>
          <a:p>
            <a:pPr defTabSz="914378"/>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6"/>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1" y="3875902"/>
            <a:ext cx="742511" cy="307777"/>
          </a:xfrm>
          <a:prstGeom prst="rect">
            <a:avLst/>
          </a:prstGeom>
          <a:noFill/>
        </p:spPr>
        <p:txBody>
          <a:bodyPr wrap="none" rtlCol="0">
            <a:spAutoFit/>
          </a:bodyPr>
          <a:lstStyle/>
          <a:p>
            <a:pPr defTabSz="914378"/>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1" y="1234920"/>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6" y="2788573"/>
            <a:ext cx="522900" cy="307777"/>
          </a:xfrm>
          <a:prstGeom prst="rect">
            <a:avLst/>
          </a:prstGeom>
          <a:noFill/>
        </p:spPr>
        <p:txBody>
          <a:bodyPr wrap="none" rtlCol="0">
            <a:spAutoFit/>
          </a:bodyPr>
          <a:lstStyle/>
          <a:p>
            <a:pPr defTabSz="914378"/>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5" y="2693449"/>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50" y="4226055"/>
            <a:ext cx="841897" cy="307777"/>
          </a:xfrm>
          <a:prstGeom prst="rect">
            <a:avLst/>
          </a:prstGeom>
          <a:noFill/>
        </p:spPr>
        <p:txBody>
          <a:bodyPr wrap="none" rtlCol="0">
            <a:spAutoFit/>
          </a:bodyPr>
          <a:lstStyle/>
          <a:p>
            <a:pPr defTabSz="914378"/>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6" y="2334466"/>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1" y="3918279"/>
            <a:ext cx="851515" cy="307777"/>
          </a:xfrm>
          <a:prstGeom prst="rect">
            <a:avLst/>
          </a:prstGeom>
          <a:noFill/>
        </p:spPr>
        <p:txBody>
          <a:bodyPr wrap="none" rtlCol="0">
            <a:spAutoFit/>
          </a:bodyPr>
          <a:lstStyle/>
          <a:p>
            <a:pPr defTabSz="914378"/>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8"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pPr defTabSz="914378"/>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90" y="728461"/>
            <a:ext cx="2550699"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195366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4</a:t>
            </a:fld>
            <a:endParaRPr lang="en" dirty="0">
              <a:solidFill>
                <a:srgbClr val="595959"/>
              </a:solidFill>
              <a:ea typeface="+mn-ea"/>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33988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1" y="2957717"/>
            <a:ext cx="6360459" cy="2031325"/>
          </a:xfrm>
          <a:prstGeom prst="rect">
            <a:avLst/>
          </a:prstGeom>
          <a:noFill/>
        </p:spPr>
        <p:txBody>
          <a:bodyPr wrap="square" rtlCol="0">
            <a:spAutoFit/>
          </a:bodyPr>
          <a:lstStyle/>
          <a:p>
            <a:pPr defTabSz="914378"/>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3" y="1493746"/>
            <a:ext cx="2432076" cy="307777"/>
          </a:xfrm>
          <a:prstGeom prst="rect">
            <a:avLst/>
          </a:prstGeom>
          <a:noFill/>
        </p:spPr>
        <p:txBody>
          <a:bodyPr wrap="none" rtlCol="0">
            <a:spAutoFit/>
          </a:bodyPr>
          <a:lstStyle/>
          <a:p>
            <a:pPr algn="ctr" defTabSz="914378"/>
            <a:r>
              <a:rPr lang="en-US" dirty="0"/>
              <a:t>Tries to convince each other</a:t>
            </a:r>
            <a:endParaRPr lang="en-TW" dirty="0"/>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293" y="405353"/>
            <a:ext cx="1571316" cy="223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36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41</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1" y="3803593"/>
            <a:ext cx="6864724" cy="1169551"/>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latin typeface="Arial" panose="020B0604020202020204" pitchFamily="34" charset="0"/>
            </a:endParaRP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4"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6" y="2979120"/>
            <a:ext cx="2007281" cy="307777"/>
          </a:xfrm>
          <a:prstGeom prst="rect">
            <a:avLst/>
          </a:prstGeom>
          <a:noFill/>
        </p:spPr>
        <p:txBody>
          <a:bodyPr wrap="none" rtlCol="0">
            <a:spAutoFit/>
          </a:bodyPr>
          <a:lstStyle/>
          <a:p>
            <a:pPr algn="ctr" defTabSz="914378"/>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700" cy="307777"/>
          </a:xfrm>
          <a:prstGeom prst="rect">
            <a:avLst/>
          </a:prstGeom>
          <a:noFill/>
        </p:spPr>
        <p:txBody>
          <a:bodyPr wrap="none" rtlCol="0">
            <a:spAutoFit/>
          </a:bodyPr>
          <a:lstStyle/>
          <a:p>
            <a:pPr algn="ctr" defTabSz="914378"/>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2" y="1817919"/>
            <a:ext cx="2642070" cy="307777"/>
          </a:xfrm>
          <a:prstGeom prst="rect">
            <a:avLst/>
          </a:prstGeom>
          <a:noFill/>
        </p:spPr>
        <p:txBody>
          <a:bodyPr wrap="none" rtlCol="0">
            <a:spAutoFit/>
          </a:bodyPr>
          <a:lstStyle/>
          <a:p>
            <a:pPr algn="ctr" defTabSz="914378"/>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1" y="1399586"/>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Tree>
    <p:extLst>
      <p:ext uri="{BB962C8B-B14F-4D97-AF65-F5344CB8AC3E}">
        <p14:creationId xmlns:p14="http://schemas.microsoft.com/office/powerpoint/2010/main" val="2940238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42</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1" y="1202901"/>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50"/>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8"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1223050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7" y="1106850"/>
            <a:ext cx="3546628" cy="3546628"/>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3139440" y="1463984"/>
            <a:ext cx="2827020" cy="284131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3657600" y="2006621"/>
            <a:ext cx="1790700" cy="1755063"/>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sp>
        <p:nvSpPr>
          <p:cNvPr id="2" name="TextBox 1"/>
          <p:cNvSpPr txBox="1"/>
          <p:nvPr/>
        </p:nvSpPr>
        <p:spPr>
          <a:xfrm>
            <a:off x="1767389" y="161825"/>
            <a:ext cx="5609229" cy="523220"/>
          </a:xfrm>
          <a:prstGeom prst="rect">
            <a:avLst/>
          </a:prstGeom>
          <a:noFill/>
        </p:spPr>
        <p:txBody>
          <a:bodyPr wrap="none" rtlCol="0">
            <a:spAutoFit/>
          </a:bodyPr>
          <a:lstStyle/>
          <a:p>
            <a:pPr algn="ctr" defTabSz="685783">
              <a:defRPr/>
            </a:pPr>
            <a:r>
              <a:rPr lang="en-US" sz="2800" dirty="0">
                <a:latin typeface="Calibri"/>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94420" y="4789929"/>
            <a:ext cx="44958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66" eaLnBrk="0" fontAlgn="base" hangingPunct="0">
              <a:spcBef>
                <a:spcPct val="0"/>
              </a:spcBef>
              <a:spcAft>
                <a:spcPct val="0"/>
              </a:spcAft>
              <a:defRPr/>
            </a:pPr>
            <a:fld id="{34F1E86F-CBF7-4DF7-824A-AB405C555AAE}" type="slidenum">
              <a:rPr lang="zh-CN" altLang="en-US" sz="1300">
                <a:solidFill>
                  <a:srgbClr val="000000"/>
                </a:solidFill>
                <a:latin typeface="Calibri"/>
                <a:ea typeface="宋体" panose="02010600030101010101" pitchFamily="2" charset="-122"/>
              </a:rPr>
              <a:pPr algn="ctr" defTabSz="685766" eaLnBrk="0" fontAlgn="base" hangingPunct="0">
                <a:spcBef>
                  <a:spcPct val="0"/>
                </a:spcBef>
                <a:spcAft>
                  <a:spcPct val="0"/>
                </a:spcAft>
                <a:defRPr/>
              </a:pPr>
              <a:t>43</a:t>
            </a:fld>
            <a:endParaRPr lang="zh-CN" altLang="en-US" sz="1300" dirty="0">
              <a:solidFill>
                <a:srgbClr val="000000"/>
              </a:solidFill>
              <a:latin typeface="Calibri"/>
              <a:ea typeface="宋体" panose="02010600030101010101" pitchFamily="2" charset="-122"/>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66" eaLnBrk="0" fontAlgn="base" hangingPunct="0">
              <a:spcBef>
                <a:spcPct val="0"/>
              </a:spcBef>
              <a:spcAft>
                <a:spcPct val="0"/>
              </a:spcAft>
              <a:defRPr/>
            </a:pPr>
            <a:r>
              <a:rPr lang="en-US" altLang="zh-Hans" sz="975" dirty="0">
                <a:solidFill>
                  <a:prstClr val="white"/>
                </a:solidFill>
                <a:latin typeface="Calibri"/>
                <a:ea typeface="宋体" panose="02010600030101010101" pitchFamily="2" charset="-122"/>
              </a:rPr>
              <a:t>Chinese Translation</a:t>
            </a:r>
            <a:endParaRPr lang="en-US" sz="975" dirty="0">
              <a:solidFill>
                <a:prstClr val="white"/>
              </a:solidFill>
              <a:latin typeface="Calibri"/>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80" cy="307777"/>
          </a:xfrm>
          <a:prstGeom prst="rect">
            <a:avLst/>
          </a:prstGeom>
          <a:noFill/>
        </p:spPr>
        <p:txBody>
          <a:bodyPr wrap="none" rtlCol="0">
            <a:spAutoFit/>
          </a:bodyPr>
          <a:lstStyle/>
          <a:p>
            <a:pPr algn="ctr" defTabSz="914378"/>
            <a:r>
              <a:rPr lang="en-TW" dirty="0"/>
              <a:t>Image Source: P. 240 of T</a:t>
            </a:r>
            <a:r>
              <a:rPr lang="en-US" dirty="0"/>
              <a:t>h</a:t>
            </a:r>
            <a:r>
              <a:rPr lang="en-TW" dirty="0"/>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308046" y="1134004"/>
            <a:ext cx="2471639" cy="738664"/>
          </a:xfrm>
          <a:prstGeom prst="rect">
            <a:avLst/>
          </a:prstGeom>
          <a:noFill/>
        </p:spPr>
        <p:txBody>
          <a:bodyPr wrap="square" rtlCol="0">
            <a:spAutoFit/>
          </a:bodyPr>
          <a:lstStyle/>
          <a:p>
            <a:pPr defTabSz="914378"/>
            <a:r>
              <a:rPr lang="en-TW" dirty="0"/>
              <a:t>The Allegory of a Smart City</a:t>
            </a:r>
            <a:r>
              <a:rPr lang="zh-CN" altLang="en-US" dirty="0"/>
              <a:t> </a:t>
            </a:r>
            <a:r>
              <a:rPr lang="en-US" altLang="zh-CN" dirty="0"/>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689895" y="946975"/>
            <a:ext cx="902811" cy="307777"/>
          </a:xfrm>
          <a:prstGeom prst="rect">
            <a:avLst/>
          </a:prstGeom>
          <a:noFill/>
        </p:spPr>
        <p:txBody>
          <a:bodyPr wrap="none" rtlCol="0">
            <a:spAutoFit/>
          </a:bodyPr>
          <a:lstStyle/>
          <a:p>
            <a:pPr defTabSz="914378"/>
            <a:r>
              <a:rPr lang="zh-CN" altLang="en-US" dirty="0"/>
              <a:t>（</a:t>
            </a:r>
            <a:r>
              <a:rPr lang="en-TW" dirty="0"/>
              <a:t>寓言</a:t>
            </a:r>
            <a:r>
              <a:rPr lang="zh-CN" altLang="en-US" dirty="0"/>
              <a:t>）</a:t>
            </a:r>
            <a:endParaRPr lang="en-TW" dirty="0"/>
          </a:p>
        </p:txBody>
      </p:sp>
      <p:sp>
        <p:nvSpPr>
          <p:cNvPr id="13" name="TextBox 12">
            <a:extLst>
              <a:ext uri="{FF2B5EF4-FFF2-40B4-BE49-F238E27FC236}">
                <a16:creationId xmlns:a16="http://schemas.microsoft.com/office/drawing/2014/main" id="{227A3053-F083-C541-A584-AF3BDED2D254}"/>
              </a:ext>
            </a:extLst>
          </p:cNvPr>
          <p:cNvSpPr txBox="1"/>
          <p:nvPr/>
        </p:nvSpPr>
        <p:spPr>
          <a:xfrm>
            <a:off x="308045" y="2059699"/>
            <a:ext cx="2471639" cy="1169551"/>
          </a:xfrm>
          <a:prstGeom prst="rect">
            <a:avLst/>
          </a:prstGeom>
          <a:noFill/>
        </p:spPr>
        <p:txBody>
          <a:bodyPr wrap="square" rtlCol="0">
            <a:spAutoFit/>
          </a:bodyPr>
          <a:lstStyle/>
          <a:p>
            <a:pPr defTabSz="914378"/>
            <a:r>
              <a:rPr lang="en-US" dirty="0"/>
              <a:t>Circles:</a:t>
            </a:r>
            <a:endParaRPr lang="en-US" altLang="zh-CN" dirty="0"/>
          </a:p>
          <a:p>
            <a:pPr marL="342892" indent="-342892" defTabSz="914378">
              <a:buFont typeface="Arial"/>
              <a:buAutoNum type="arabicPeriod"/>
            </a:pPr>
            <a:r>
              <a:rPr lang="en-US" altLang="zh-CN" dirty="0">
                <a:solidFill>
                  <a:srgbClr val="FFC000"/>
                </a:solidFill>
              </a:rPr>
              <a:t>Optimization (Search)</a:t>
            </a:r>
          </a:p>
          <a:p>
            <a:pPr marL="342892" indent="-342892" defTabSz="914378">
              <a:buFont typeface="Arial"/>
              <a:buAutoNum type="arabicPeriod"/>
            </a:pPr>
            <a:r>
              <a:rPr lang="en-US" altLang="zh-CN" dirty="0">
                <a:solidFill>
                  <a:srgbClr val="0070C0"/>
                </a:solidFill>
              </a:rPr>
              <a:t>Evaluation (Assessment and Rewrite)</a:t>
            </a:r>
          </a:p>
          <a:p>
            <a:pPr marL="342892" indent="-342892" defTabSz="914378">
              <a:buFont typeface="Arial"/>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p:txBody>
      </p:sp>
      <p:sp>
        <p:nvSpPr>
          <p:cNvPr id="17" name="Oval 16">
            <a:extLst>
              <a:ext uri="{FF2B5EF4-FFF2-40B4-BE49-F238E27FC236}">
                <a16:creationId xmlns:a16="http://schemas.microsoft.com/office/drawing/2014/main" id="{CA44404F-E894-044D-9140-0FE54EE24738}"/>
              </a:ext>
            </a:extLst>
          </p:cNvPr>
          <p:cNvSpPr/>
          <p:nvPr/>
        </p:nvSpPr>
        <p:spPr>
          <a:xfrm>
            <a:off x="4018244" y="2355778"/>
            <a:ext cx="1066800" cy="104876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4376502" y="2706231"/>
            <a:ext cx="350287" cy="3680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dirty="0">
              <a:solidFill>
                <a:srgbClr val="00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4333475" y="2757053"/>
            <a:ext cx="436338" cy="246221"/>
          </a:xfrm>
          <a:prstGeom prst="rect">
            <a:avLst/>
          </a:prstGeom>
          <a:noFill/>
        </p:spPr>
        <p:txBody>
          <a:bodyPr wrap="none" rtlCol="0">
            <a:spAutoFit/>
          </a:bodyPr>
          <a:lstStyle/>
          <a:p>
            <a:pPr algn="ctr" defTabSz="914378"/>
            <a:r>
              <a:rPr lang="en-TW" sz="500" dirty="0"/>
              <a:t>Master </a:t>
            </a:r>
          </a:p>
          <a:p>
            <a:pPr algn="ctr" defTabSz="914378"/>
            <a:r>
              <a:rPr lang="en-TW" sz="500" dirty="0"/>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6596786" y="2006620"/>
            <a:ext cx="2471639" cy="1815882"/>
          </a:xfrm>
          <a:prstGeom prst="rect">
            <a:avLst/>
          </a:prstGeom>
          <a:noFill/>
        </p:spPr>
        <p:txBody>
          <a:bodyPr wrap="square" rtlCol="0">
            <a:spAutoFit/>
          </a:bodyPr>
          <a:lstStyle/>
          <a:p>
            <a:pPr defTabSz="914378"/>
            <a:r>
              <a:rPr lang="en-US" dirty="0"/>
              <a:t>Practical Concerns:</a:t>
            </a:r>
            <a:endParaRPr lang="en-US" altLang="zh-CN" dirty="0"/>
          </a:p>
          <a:p>
            <a:pPr marL="342892" indent="-342892" defTabSz="914378">
              <a:buFont typeface="Arial"/>
              <a:buAutoNum type="arabicPeriod"/>
            </a:pPr>
            <a:r>
              <a:rPr lang="en-US" altLang="zh-CN" dirty="0">
                <a:solidFill>
                  <a:srgbClr val="FFC000"/>
                </a:solidFill>
              </a:rPr>
              <a:t>Optimization (Search)</a:t>
            </a:r>
          </a:p>
          <a:p>
            <a:pPr lvl="2" defTabSz="914378"/>
            <a:r>
              <a:rPr lang="en-US" altLang="zh-CN" dirty="0">
                <a:solidFill>
                  <a:srgbClr val="FFC000"/>
                </a:solidFill>
              </a:rPr>
              <a:t>	Scalability</a:t>
            </a:r>
          </a:p>
          <a:p>
            <a:pPr marL="342892" indent="-342892" defTabSz="914378">
              <a:buFont typeface="Arial"/>
              <a:buAutoNum type="arabicPeriod"/>
            </a:pPr>
            <a:r>
              <a:rPr lang="en-US" altLang="zh-CN" dirty="0">
                <a:solidFill>
                  <a:srgbClr val="0070C0"/>
                </a:solidFill>
              </a:rPr>
              <a:t>Evaluation (Assessment and Rewrite)</a:t>
            </a:r>
          </a:p>
          <a:p>
            <a:pPr lvl="1" defTabSz="914378"/>
            <a:r>
              <a:rPr lang="en-US" altLang="zh-CN" dirty="0">
                <a:solidFill>
                  <a:srgbClr val="0070C0"/>
                </a:solidFill>
              </a:rPr>
              <a:t>	Correctness</a:t>
            </a:r>
          </a:p>
          <a:p>
            <a:pPr marL="342892" indent="-342892" defTabSz="914378">
              <a:buFont typeface="Arial"/>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a:p>
            <a:pPr lvl="2" defTabSz="914378"/>
            <a:r>
              <a:rPr lang="en-US" altLang="zh-CN" dirty="0">
                <a:solidFill>
                  <a:srgbClr val="92D050"/>
                </a:solidFil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75288" y="4121294"/>
            <a:ext cx="434102" cy="532185"/>
          </a:xfrm>
          <a:prstGeom prst="rect">
            <a:avLst/>
          </a:prstGeom>
        </p:spPr>
      </p:pic>
      <p:pic>
        <p:nvPicPr>
          <p:cNvPr id="26" name="Picture 25">
            <a:hlinkClick r:id="rId5"/>
            <a:extLst>
              <a:ext uri="{FF2B5EF4-FFF2-40B4-BE49-F238E27FC236}">
                <a16:creationId xmlns:a16="http://schemas.microsoft.com/office/drawing/2014/main" id="{47ED9A81-6A22-354F-A377-692449636FC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43484" y="1414910"/>
            <a:ext cx="403660" cy="457758"/>
          </a:xfrm>
          <a:prstGeom prst="rect">
            <a:avLst/>
          </a:prstGeom>
        </p:spPr>
      </p:pic>
      <p:pic>
        <p:nvPicPr>
          <p:cNvPr id="27" name="Picture 26">
            <a:hlinkClick r:id="rId7"/>
            <a:extLst>
              <a:ext uri="{FF2B5EF4-FFF2-40B4-BE49-F238E27FC236}">
                <a16:creationId xmlns:a16="http://schemas.microsoft.com/office/drawing/2014/main" id="{C32F7D90-1116-C642-B0FC-24021CA1926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86140" y="3982859"/>
            <a:ext cx="403660" cy="534984"/>
          </a:xfrm>
          <a:prstGeom prst="rect">
            <a:avLst/>
          </a:prstGeom>
        </p:spPr>
      </p:pic>
      <p:pic>
        <p:nvPicPr>
          <p:cNvPr id="28" name="Picture 1" descr="George Lakoff.jpg">
            <a:hlinkClick r:id="rId9"/>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2728124" y="1246569"/>
            <a:ext cx="403660" cy="6022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708B0A8C-08D5-044F-9A19-36642E296AC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81716" y="785884"/>
            <a:ext cx="489896" cy="728870"/>
          </a:xfrm>
          <a:prstGeom prst="rect">
            <a:avLst/>
          </a:prstGeom>
        </p:spPr>
      </p:pic>
      <p:pic>
        <p:nvPicPr>
          <p:cNvPr id="23" name="Picture 2" descr="Foundations of Mathematical Logic">
            <a:hlinkClick r:id="rId13"/>
            <a:extLst>
              <a:ext uri="{FF2B5EF4-FFF2-40B4-BE49-F238E27FC236}">
                <a16:creationId xmlns:a16="http://schemas.microsoft.com/office/drawing/2014/main" id="{20601351-17E0-4C40-B378-AFDED32C904C}"/>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3695254" y="802382"/>
            <a:ext cx="489896" cy="6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70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6"/>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1" y="1027584"/>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9"/>
            <a:ext cx="3004542" cy="4024819"/>
          </a:xfrm>
          <a:prstGeom prst="rect">
            <a:avLst/>
          </a:prstGeom>
        </p:spPr>
      </p:pic>
    </p:spTree>
    <p:extLst>
      <p:ext uri="{BB962C8B-B14F-4D97-AF65-F5344CB8AC3E}">
        <p14:creationId xmlns:p14="http://schemas.microsoft.com/office/powerpoint/2010/main" val="1984111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45</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5992713" y="844699"/>
            <a:ext cx="3004542" cy="4024819"/>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803988" y="1625524"/>
            <a:ext cx="2167581" cy="253916"/>
          </a:xfrm>
          <a:prstGeom prst="rect">
            <a:avLst/>
          </a:prstGeom>
          <a:noFill/>
        </p:spPr>
        <p:txBody>
          <a:bodyPr wrap="none" rtlCol="0">
            <a:spAutoFit/>
          </a:bodyPr>
          <a:lstStyle/>
          <a:p>
            <a:r>
              <a:rPr lang="en-TW" sz="1050" dirty="0"/>
              <a:t>“Why” is a special </a:t>
            </a:r>
            <a:r>
              <a:rPr lang="en-TW" sz="1050" dirty="0">
                <a:solidFill>
                  <a:srgbClr val="FF0000"/>
                </a:solidFill>
              </a:rPr>
              <a:t>type</a:t>
            </a:r>
            <a:r>
              <a:rPr lang="en-TW" sz="1050"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1964948" y="2966734"/>
            <a:ext cx="2590774" cy="253916"/>
          </a:xfrm>
          <a:prstGeom prst="rect">
            <a:avLst/>
          </a:prstGeom>
          <a:noFill/>
        </p:spPr>
        <p:txBody>
          <a:bodyPr wrap="none" rtlCol="0">
            <a:spAutoFit/>
          </a:bodyPr>
          <a:lstStyle/>
          <a:p>
            <a:r>
              <a:rPr lang="en-TW" sz="1050" dirty="0"/>
              <a:t>“How” is a </a:t>
            </a:r>
            <a:r>
              <a:rPr lang="en-TW" sz="1050" dirty="0">
                <a:solidFill>
                  <a:srgbClr val="FF0000"/>
                </a:solidFill>
              </a:rPr>
              <a:t>type</a:t>
            </a:r>
            <a:r>
              <a:rPr lang="en-TW" sz="1050"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050744" y="3630357"/>
            <a:ext cx="3137397" cy="253916"/>
          </a:xfrm>
          <a:prstGeom prst="rect">
            <a:avLst/>
          </a:prstGeom>
          <a:noFill/>
        </p:spPr>
        <p:txBody>
          <a:bodyPr wrap="none" rtlCol="0">
            <a:spAutoFit/>
          </a:bodyPr>
          <a:lstStyle/>
          <a:p>
            <a:r>
              <a:rPr lang="en-TW" sz="1050"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1964949" y="2248297"/>
            <a:ext cx="1173719" cy="253916"/>
          </a:xfrm>
          <a:prstGeom prst="rect">
            <a:avLst/>
          </a:prstGeom>
          <a:noFill/>
        </p:spPr>
        <p:txBody>
          <a:bodyPr wrap="none" rtlCol="0">
            <a:spAutoFit/>
          </a:bodyPr>
          <a:lstStyle/>
          <a:p>
            <a:r>
              <a:rPr lang="en-TW" sz="1050"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535450" y="4348794"/>
            <a:ext cx="4339650" cy="253916"/>
          </a:xfrm>
          <a:prstGeom prst="rect">
            <a:avLst/>
          </a:prstGeom>
          <a:noFill/>
        </p:spPr>
        <p:txBody>
          <a:bodyPr wrap="none" rtlCol="0">
            <a:spAutoFit/>
          </a:bodyPr>
          <a:lstStyle/>
          <a:p>
            <a:r>
              <a:rPr lang="en-TW" sz="1050" dirty="0"/>
              <a:t>Universal Computation is about always computing in “</a:t>
            </a:r>
            <a:r>
              <a:rPr lang="en-TW" sz="1050" dirty="0">
                <a:solidFill>
                  <a:srgbClr val="FF0000"/>
                </a:solidFill>
              </a:rPr>
              <a:t>types</a:t>
            </a:r>
            <a:r>
              <a:rPr lang="en-TW" sz="1050" dirty="0"/>
              <a:t>” of whats!</a:t>
            </a:r>
          </a:p>
        </p:txBody>
      </p:sp>
    </p:spTree>
    <p:extLst>
      <p:ext uri="{BB962C8B-B14F-4D97-AF65-F5344CB8AC3E}">
        <p14:creationId xmlns:p14="http://schemas.microsoft.com/office/powerpoint/2010/main" val="299571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7"/>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1" y="852757"/>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5"/>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1" y="3051475"/>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3"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3600378" y="3648534"/>
            <a:ext cx="2132315" cy="900246"/>
          </a:xfrm>
          <a:prstGeom prst="rect">
            <a:avLst/>
          </a:prstGeom>
          <a:noFill/>
        </p:spPr>
        <p:txBody>
          <a:bodyPr wrap="none" rtlCol="0">
            <a:spAutoFit/>
          </a:bodyPr>
          <a:lstStyle/>
          <a:p>
            <a:pPr algn="ctr"/>
            <a:r>
              <a:rPr lang="en-TW" sz="1050" dirty="0"/>
              <a:t>Two </a:t>
            </a:r>
            <a:r>
              <a:rPr lang="en-TW" sz="1050" dirty="0">
                <a:solidFill>
                  <a:srgbClr val="FF0000"/>
                </a:solidFill>
              </a:rPr>
              <a:t>types</a:t>
            </a:r>
            <a:r>
              <a:rPr lang="en-TW" sz="1050" dirty="0"/>
              <a:t> of Products</a:t>
            </a:r>
          </a:p>
          <a:p>
            <a:pPr algn="ctr"/>
            <a:r>
              <a:rPr lang="en-TW" sz="1050" dirty="0"/>
              <a:t>Outer Product and Inner Product</a:t>
            </a:r>
          </a:p>
          <a:p>
            <a:pPr algn="ctr"/>
            <a:r>
              <a:rPr lang="en-US" sz="1050" dirty="0"/>
              <a:t>o</a:t>
            </a:r>
            <a:r>
              <a:rPr lang="en-TW" sz="1050" dirty="0"/>
              <a:t>r</a:t>
            </a:r>
          </a:p>
          <a:p>
            <a:pPr algn="ctr"/>
            <a:r>
              <a:rPr lang="en-TW" sz="1050" dirty="0"/>
              <a:t>Product/Co-Product</a:t>
            </a:r>
          </a:p>
          <a:p>
            <a:pPr algn="ctr"/>
            <a:endParaRPr lang="en-TW" sz="1050" dirty="0"/>
          </a:p>
        </p:txBody>
      </p:sp>
    </p:spTree>
    <p:extLst>
      <p:ext uri="{BB962C8B-B14F-4D97-AF65-F5344CB8AC3E}">
        <p14:creationId xmlns:p14="http://schemas.microsoft.com/office/powerpoint/2010/main" val="3443879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123" y="246828"/>
            <a:ext cx="7253910" cy="646331"/>
          </a:xfrm>
          <a:prstGeom prst="rect">
            <a:avLst/>
          </a:prstGeom>
          <a:noFill/>
        </p:spPr>
        <p:txBody>
          <a:bodyPr wrap="none" rtlCol="0">
            <a:spAutoFit/>
          </a:bodyPr>
          <a:lstStyle/>
          <a:p>
            <a:pPr algn="ctr" defTabSz="914378">
              <a:defRPr/>
            </a:pPr>
            <a:r>
              <a:rPr lang="en-US" sz="36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47</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462738" y="1107830"/>
            <a:ext cx="4618832" cy="3622431"/>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5457416" y="2058140"/>
            <a:ext cx="2867145" cy="860906"/>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651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48</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5" y="1408729"/>
            <a:ext cx="8328991" cy="2462213"/>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latin typeface="Arial" panose="020B0604020202020204" pitchFamily="34" charset="0"/>
            </a:endParaRPr>
          </a:p>
        </p:txBody>
      </p:sp>
    </p:spTree>
    <p:extLst>
      <p:ext uri="{BB962C8B-B14F-4D97-AF65-F5344CB8AC3E}">
        <p14:creationId xmlns:p14="http://schemas.microsoft.com/office/powerpoint/2010/main" val="892784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6"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2"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4"/>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7" y="1017726"/>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1"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4" y="1487945"/>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6"/>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7"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88972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949" y="246828"/>
            <a:ext cx="7826181" cy="646331"/>
          </a:xfrm>
          <a:prstGeom prst="rect">
            <a:avLst/>
          </a:prstGeom>
          <a:noFill/>
        </p:spPr>
        <p:txBody>
          <a:bodyPr wrap="none" rtlCol="0">
            <a:spAutoFit/>
          </a:bodyPr>
          <a:lstStyle/>
          <a:p>
            <a:pPr algn="ctr" defTabSz="914378">
              <a:defRPr/>
            </a:pPr>
            <a:r>
              <a:rPr lang="en-US" sz="36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7" y="3267457"/>
            <a:ext cx="5173211"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3918071" y="1533313"/>
            <a:ext cx="4996881"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9048" y="1041101"/>
            <a:ext cx="2756537" cy="3710058"/>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1918" y="1320544"/>
            <a:ext cx="1027989" cy="1623592"/>
          </a:xfrm>
          <a:prstGeom prst="rect">
            <a:avLst/>
          </a:prstGeom>
        </p:spPr>
      </p:pic>
    </p:spTree>
    <p:extLst>
      <p:ext uri="{BB962C8B-B14F-4D97-AF65-F5344CB8AC3E}">
        <p14:creationId xmlns:p14="http://schemas.microsoft.com/office/powerpoint/2010/main" val="269522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1"/>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9"/>
            <a:ext cx="1343638" cy="215444"/>
          </a:xfrm>
          <a:prstGeom prst="rect">
            <a:avLst/>
          </a:prstGeom>
          <a:noFill/>
        </p:spPr>
        <p:txBody>
          <a:bodyPr wrap="none" rtlCol="0">
            <a:spAutoFit/>
          </a:bodyPr>
          <a:lstStyle/>
          <a:p>
            <a:pPr defTabSz="914378"/>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6"/>
            <a:ext cx="1877437" cy="276999"/>
          </a:xfrm>
          <a:prstGeom prst="rect">
            <a:avLst/>
          </a:prstGeom>
          <a:noFill/>
        </p:spPr>
        <p:txBody>
          <a:bodyPr wrap="none" rtlCol="0">
            <a:spAutoFit/>
          </a:bodyPr>
          <a:lstStyle/>
          <a:p>
            <a:pPr defTabSz="914378"/>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6"/>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4" y="2571751"/>
            <a:ext cx="2205869" cy="2116743"/>
          </a:xfrm>
          <a:prstGeom prst="rect">
            <a:avLst/>
          </a:prstGeom>
        </p:spPr>
      </p:pic>
    </p:spTree>
    <p:extLst>
      <p:ext uri="{BB962C8B-B14F-4D97-AF65-F5344CB8AC3E}">
        <p14:creationId xmlns:p14="http://schemas.microsoft.com/office/powerpoint/2010/main" val="3177372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6" cy="261610"/>
          </a:xfrm>
          <a:prstGeom prst="rect">
            <a:avLst/>
          </a:prstGeom>
          <a:noFill/>
        </p:spPr>
        <p:txBody>
          <a:bodyPr wrap="none" rtlCol="0">
            <a:spAutoFit/>
          </a:bodyPr>
          <a:lstStyle/>
          <a:p>
            <a:pPr algn="ctr" defTabSz="914378"/>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3"/>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5" y="1976847"/>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defTabSz="914378"/>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7"/>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pPr defTabSz="914378"/>
              <a:r>
                <a:rPr lang="en-TW" sz="1200" dirty="0">
                  <a:hlinkClick r:id="rId7"/>
                </a:rPr>
                <a:t>Patrick Cousot</a:t>
              </a:r>
              <a:endParaRPr lang="en-TW" sz="1200" dirty="0"/>
            </a:p>
          </p:txBody>
        </p:sp>
      </p:grpSp>
    </p:spTree>
    <p:extLst>
      <p:ext uri="{BB962C8B-B14F-4D97-AF65-F5344CB8AC3E}">
        <p14:creationId xmlns:p14="http://schemas.microsoft.com/office/powerpoint/2010/main" val="697671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52</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4" y="1842332"/>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4"/>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Energy</a:t>
            </a:r>
          </a:p>
          <a:p>
            <a:pPr algn="ctr" defTabSz="914378"/>
            <a:r>
              <a:rPr lang="en-TW" dirty="0">
                <a:solidFill>
                  <a:srgbClr val="FFFFFF"/>
                </a:solidFill>
                <a:latin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7"/>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5" y="2184144"/>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6" y="28076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70" y="2790589"/>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8"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Bio Diversity</a:t>
            </a:r>
          </a:p>
          <a:p>
            <a:pPr algn="ctr" defTabSz="914378"/>
            <a:r>
              <a:rPr lang="en-TW" dirty="0">
                <a:solidFill>
                  <a:srgbClr val="FFFFFF"/>
                </a:solidFill>
                <a:latin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7" y="3656102"/>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40" y="3655789"/>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8" y="2327766"/>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7"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8"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2"/>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2" y="3077832"/>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8"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6" y="3947571"/>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9" y="4581039"/>
            <a:ext cx="1854995" cy="307777"/>
          </a:xfrm>
          <a:prstGeom prst="rect">
            <a:avLst/>
          </a:prstGeom>
          <a:noFill/>
        </p:spPr>
        <p:txBody>
          <a:bodyPr wrap="none" rtlCol="0">
            <a:spAutoFit/>
          </a:bodyPr>
          <a:lstStyle/>
          <a:p>
            <a:pPr defTabSz="914378"/>
            <a:r>
              <a:rPr lang="en-TW" dirty="0"/>
              <a:t>Learning and Growth</a:t>
            </a:r>
          </a:p>
        </p:txBody>
      </p:sp>
    </p:spTree>
    <p:extLst>
      <p:ext uri="{BB962C8B-B14F-4D97-AF65-F5344CB8AC3E}">
        <p14:creationId xmlns:p14="http://schemas.microsoft.com/office/powerpoint/2010/main" val="793513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5" y="1041095"/>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8" y="4759359"/>
            <a:ext cx="5338483" cy="307777"/>
          </a:xfrm>
          <a:prstGeom prst="rect">
            <a:avLst/>
          </a:prstGeom>
          <a:noFill/>
        </p:spPr>
        <p:txBody>
          <a:bodyPr wrap="square" rtlCol="0">
            <a:spAutoFit/>
          </a:bodyPr>
          <a:lstStyle/>
          <a:p>
            <a:pPr algn="ctr" defTabSz="914378"/>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3158126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5543550" y="2514600"/>
            <a:ext cx="217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200">
                <a:solidFill>
                  <a:srgbClr val="000000"/>
                </a:solidFill>
                <a:latin typeface="Comic Sans MS" panose="030F0902030302020204" pitchFamily="66" charset="0"/>
              </a:rPr>
              <a:t>The data structure that this algorithm manages is a single pointer: </a:t>
            </a:r>
            <a:r>
              <a:rPr lang="en-US" altLang="en-CN" sz="1200">
                <a:solidFill>
                  <a:srgbClr val="000099"/>
                </a:solidFill>
                <a:latin typeface="Comic Sans MS" panose="030F0902030302020204" pitchFamily="66" charset="0"/>
              </a:rPr>
              <a:t>free</a:t>
            </a:r>
            <a:r>
              <a:rPr lang="en-US" altLang="en-CN" sz="12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257300" y="1017725"/>
            <a:ext cx="6457950" cy="1371600"/>
          </a:xfrm>
        </p:spPr>
        <p:txBody>
          <a:bodyPr/>
          <a:lstStyle/>
          <a:p>
            <a:r>
              <a:rPr lang="en-US" altLang="en-CN" sz="1200" dirty="0"/>
              <a:t>When a program constructs (destructs) an object, the OS has to allocate</a:t>
            </a:r>
            <a:br>
              <a:rPr lang="en-US" altLang="en-CN" sz="1200" dirty="0"/>
            </a:br>
            <a:r>
              <a:rPr lang="en-US" altLang="en-CN" sz="1200" dirty="0"/>
              <a:t>(de-allocate) a RAM block on the heap:</a:t>
            </a:r>
            <a:endParaRPr lang="en-US" altLang="en-CN" sz="1200" dirty="0">
              <a:solidFill>
                <a:srgbClr val="000099"/>
              </a:solidFill>
            </a:endParaRPr>
          </a:p>
          <a:p>
            <a:pPr lvl="1"/>
            <a:r>
              <a:rPr lang="en-US" altLang="en-CN" sz="1200" b="1" dirty="0" err="1">
                <a:solidFill>
                  <a:srgbClr val="000099"/>
                </a:solidFill>
                <a:latin typeface="Courier New" panose="02070309020205020404" pitchFamily="49" charset="0"/>
                <a:cs typeface="Courier New" panose="02070309020205020404" pitchFamily="49" charset="0"/>
              </a:rPr>
              <a:t>alloc</a:t>
            </a:r>
            <a:r>
              <a:rPr lang="en-US" altLang="en-CN" sz="1200" b="1" dirty="0">
                <a:solidFill>
                  <a:srgbClr val="000099"/>
                </a:solidFill>
                <a:latin typeface="Courier New" panose="02070309020205020404" pitchFamily="49" charset="0"/>
                <a:cs typeface="Courier New" panose="02070309020205020404" pitchFamily="49" charset="0"/>
              </a:rPr>
              <a:t>(size)</a:t>
            </a:r>
            <a:r>
              <a:rPr lang="en-US" altLang="en-CN" sz="1200" b="1" dirty="0">
                <a:latin typeface="Courier New" panose="02070309020205020404" pitchFamily="49" charset="0"/>
                <a:cs typeface="Courier New" panose="02070309020205020404" pitchFamily="49" charset="0"/>
              </a:rPr>
              <a:t>:</a:t>
            </a:r>
            <a:r>
              <a:rPr lang="en-US" altLang="en-CN" sz="1200" dirty="0"/>
              <a:t>         returns a reference to a free RAM block of size </a:t>
            </a:r>
            <a:r>
              <a:rPr lang="en-US" altLang="en-CN" sz="1200" b="1" dirty="0">
                <a:solidFill>
                  <a:srgbClr val="000099"/>
                </a:solidFill>
                <a:latin typeface="Courier New" panose="02070309020205020404" pitchFamily="49" charset="0"/>
                <a:cs typeface="Courier New" panose="02070309020205020404" pitchFamily="49" charset="0"/>
              </a:rPr>
              <a:t>size</a:t>
            </a:r>
          </a:p>
          <a:p>
            <a:pPr lvl="1"/>
            <a:r>
              <a:rPr lang="en-US" altLang="en-CN" sz="1200" b="1" dirty="0" err="1">
                <a:solidFill>
                  <a:srgbClr val="000099"/>
                </a:solidFill>
                <a:latin typeface="Courier New" panose="02070309020205020404" pitchFamily="49" charset="0"/>
                <a:cs typeface="Courier New" panose="02070309020205020404" pitchFamily="49" charset="0"/>
              </a:rPr>
              <a:t>deAlloc</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recycles the RAM block that </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5900" y="2332177"/>
            <a:ext cx="3886200" cy="2737247"/>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03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75" y="514350"/>
            <a:ext cx="4086225" cy="42291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514350"/>
            <a:ext cx="2114550" cy="19431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43550" y="2400300"/>
            <a:ext cx="2114550" cy="19431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257300" y="57150"/>
            <a:ext cx="6572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800">
                <a:solidFill>
                  <a:srgbClr val="663300"/>
                </a:solidFill>
              </a:rPr>
              <a:t>Memory management (improved)</a:t>
            </a:r>
          </a:p>
        </p:txBody>
      </p:sp>
    </p:spTree>
    <p:extLst>
      <p:ext uri="{BB962C8B-B14F-4D97-AF65-F5344CB8AC3E}">
        <p14:creationId xmlns:p14="http://schemas.microsoft.com/office/powerpoint/2010/main" val="92219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4019717" y="545124"/>
            <a:ext cx="4129121" cy="4318000"/>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734158"/>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620108"/>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316524" y="542905"/>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2019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57</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pPr defTabSz="914378"/>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1068492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58</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1998138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3"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4"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7"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5" y="763645"/>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Software</a:t>
            </a:r>
            <a:endParaRPr lang="en-US" sz="2000" b="1" dirty="0">
              <a:latin typeface="Calibri"/>
            </a:endParaRPr>
          </a:p>
        </p:txBody>
      </p:sp>
      <p:sp>
        <p:nvSpPr>
          <p:cNvPr id="27" name="TextBox 26"/>
          <p:cNvSpPr txBox="1"/>
          <p:nvPr/>
        </p:nvSpPr>
        <p:spPr>
          <a:xfrm>
            <a:off x="2050890" y="1042868"/>
            <a:ext cx="1241045"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Hardware</a:t>
            </a:r>
            <a:endParaRPr lang="en-US" sz="2000" b="1" dirty="0">
              <a:latin typeface="Calibri"/>
            </a:endParaRPr>
          </a:p>
        </p:txBody>
      </p:sp>
      <p:sp>
        <p:nvSpPr>
          <p:cNvPr id="28" name="TextBox 27"/>
          <p:cNvSpPr txBox="1"/>
          <p:nvPr/>
        </p:nvSpPr>
        <p:spPr>
          <a:xfrm>
            <a:off x="3790141" y="1446864"/>
            <a:ext cx="1040670" cy="400110"/>
          </a:xfrm>
          <a:prstGeom prst="rect">
            <a:avLst/>
          </a:prstGeom>
          <a:noFill/>
        </p:spPr>
        <p:txBody>
          <a:bodyPr wrap="none" rtlCol="0">
            <a:spAutoFit/>
          </a:bodyPr>
          <a:lstStyle/>
          <a:p>
            <a:pPr defTabSz="685783"/>
            <a:r>
              <a:rPr lang="en-US" sz="2000" b="1" dirty="0">
                <a:latin typeface="Calibri"/>
              </a:rPr>
              <a:t>Content</a:t>
            </a:r>
          </a:p>
        </p:txBody>
      </p:sp>
      <p:sp>
        <p:nvSpPr>
          <p:cNvPr id="29" name="TextBox 28"/>
          <p:cNvSpPr txBox="1"/>
          <p:nvPr/>
        </p:nvSpPr>
        <p:spPr>
          <a:xfrm>
            <a:off x="6898804" y="2100592"/>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Standard</a:t>
            </a:r>
            <a:endParaRPr lang="en-US" sz="2000" b="1" dirty="0">
              <a:latin typeface="Calibri"/>
            </a:endParaRPr>
          </a:p>
        </p:txBody>
      </p:sp>
      <p:sp>
        <p:nvSpPr>
          <p:cNvPr id="30" name="TextBox 29"/>
          <p:cNvSpPr txBox="1"/>
          <p:nvPr/>
        </p:nvSpPr>
        <p:spPr>
          <a:xfrm>
            <a:off x="5355293" y="1863602"/>
            <a:ext cx="1165704"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Resource</a:t>
            </a:r>
            <a:endParaRPr lang="en-US" sz="2000" b="1" dirty="0">
              <a:latin typeface="Calibri"/>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20"/>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1"/>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2" y="2189875"/>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30971" y="3842845"/>
            <a:ext cx="328031" cy="2174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4"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2" y="1531627"/>
            <a:ext cx="569387"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T. Kuhn</a:t>
            </a:r>
            <a:endParaRPr lang="en-US" sz="975" dirty="0">
              <a:solidFill>
                <a:prstClr val="black"/>
              </a:solidFill>
              <a:latin typeface="Calibri"/>
            </a:endParaRPr>
          </a:p>
        </p:txBody>
      </p:sp>
      <p:sp>
        <p:nvSpPr>
          <p:cNvPr id="46" name="TextBox 45"/>
          <p:cNvSpPr txBox="1"/>
          <p:nvPr/>
        </p:nvSpPr>
        <p:spPr>
          <a:xfrm>
            <a:off x="6651799" y="3599545"/>
            <a:ext cx="1742984"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Collective learning systems</a:t>
            </a:r>
            <a:endParaRPr lang="en-US" sz="1200" dirty="0">
              <a:solidFill>
                <a:srgbClr val="E2C044"/>
              </a:solidFill>
              <a:latin typeface="Calibri"/>
            </a:endParaRPr>
          </a:p>
        </p:txBody>
      </p:sp>
      <p:sp>
        <p:nvSpPr>
          <p:cNvPr id="47" name="TextBox 46"/>
          <p:cNvSpPr txBox="1"/>
          <p:nvPr/>
        </p:nvSpPr>
        <p:spPr>
          <a:xfrm>
            <a:off x="1818382" y="4389952"/>
            <a:ext cx="1814228"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Computing Architectures, Instrumentation</a:t>
            </a:r>
            <a:endParaRPr lang="en-US" sz="1200" dirty="0">
              <a:solidFill>
                <a:srgbClr val="E2C044"/>
              </a:solidFill>
              <a:latin typeface="Calibri"/>
            </a:endParaRPr>
          </a:p>
        </p:txBody>
      </p:sp>
      <p:sp>
        <p:nvSpPr>
          <p:cNvPr id="48" name="TextBox 47"/>
          <p:cNvSpPr txBox="1"/>
          <p:nvPr/>
        </p:nvSpPr>
        <p:spPr>
          <a:xfrm>
            <a:off x="3583935" y="4118206"/>
            <a:ext cx="1630575" cy="276999"/>
          </a:xfrm>
          <a:prstGeom prst="rect">
            <a:avLst/>
          </a:prstGeom>
          <a:noFill/>
        </p:spPr>
        <p:txBody>
          <a:bodyPr wrap="none" rtlCol="0">
            <a:spAutoFit/>
          </a:bodyPr>
          <a:lstStyle/>
          <a:p>
            <a:pPr defTabSz="685783"/>
            <a:r>
              <a:rPr lang="en-US" altLang="zh-CN" sz="1200" dirty="0">
                <a:solidFill>
                  <a:srgbClr val="E2C044"/>
                </a:solidFill>
                <a:latin typeface="Calibri"/>
                <a:ea typeface="宋体" panose="02010600030101010101" pitchFamily="2" charset="-122"/>
              </a:rPr>
              <a:t>Data Assets, Structures</a:t>
            </a:r>
            <a:endParaRPr lang="en-US" sz="1200" dirty="0">
              <a:solidFill>
                <a:srgbClr val="E2C044"/>
              </a:solidFill>
              <a:latin typeface="Calibri"/>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Hinton</a:t>
            </a:r>
            <a:endParaRPr lang="en-US" sz="975" dirty="0">
              <a:solidFill>
                <a:prstClr val="black"/>
              </a:solidFill>
              <a:latin typeface="Calibri"/>
            </a:endParaRPr>
          </a:p>
        </p:txBody>
      </p:sp>
      <p:sp>
        <p:nvSpPr>
          <p:cNvPr id="52" name="TextBox 51"/>
          <p:cNvSpPr txBox="1"/>
          <p:nvPr/>
        </p:nvSpPr>
        <p:spPr>
          <a:xfrm>
            <a:off x="869922" y="4313302"/>
            <a:ext cx="635110"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G. Lakoff</a:t>
            </a:r>
            <a:endParaRPr lang="en-US" sz="975" dirty="0">
              <a:solidFill>
                <a:prstClr val="black"/>
              </a:solidFill>
              <a:latin typeface="Calibri"/>
            </a:endParaRPr>
          </a:p>
        </p:txBody>
      </p:sp>
      <p:sp>
        <p:nvSpPr>
          <p:cNvPr id="55" name="TextBox 54"/>
          <p:cNvSpPr txBox="1"/>
          <p:nvPr/>
        </p:nvSpPr>
        <p:spPr>
          <a:xfrm>
            <a:off x="773323" y="2960928"/>
            <a:ext cx="853119" cy="242374"/>
          </a:xfrm>
          <a:prstGeom prst="rect">
            <a:avLst/>
          </a:prstGeom>
          <a:noFill/>
        </p:spPr>
        <p:txBody>
          <a:bodyPr wrap="none" rtlCol="0">
            <a:spAutoFit/>
          </a:bodyPr>
          <a:lstStyle/>
          <a:p>
            <a:pPr defTabSz="685783"/>
            <a:r>
              <a:rPr lang="en-US" sz="975" dirty="0">
                <a:solidFill>
                  <a:prstClr val="black"/>
                </a:solidFill>
                <a:latin typeface="Calibri"/>
                <a:ea typeface="宋体" panose="02010600030101010101" pitchFamily="2" charset="-122"/>
              </a:rPr>
              <a:t>Curry Haskell</a:t>
            </a:r>
            <a:endParaRPr lang="en-US" sz="975" dirty="0">
              <a:solidFill>
                <a:prstClr val="black"/>
              </a:solidFill>
              <a:latin typeface="Calibri"/>
            </a:endParaRPr>
          </a:p>
        </p:txBody>
      </p:sp>
      <p:sp>
        <p:nvSpPr>
          <p:cNvPr id="57" name="TextBox 56"/>
          <p:cNvSpPr txBox="1"/>
          <p:nvPr/>
        </p:nvSpPr>
        <p:spPr>
          <a:xfrm>
            <a:off x="908354" y="3725824"/>
            <a:ext cx="543739"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Pearl</a:t>
            </a:r>
            <a:endParaRPr lang="en-US" sz="975" dirty="0">
              <a:solidFill>
                <a:prstClr val="black"/>
              </a:solidFill>
              <a:latin typeface="Calibri"/>
            </a:endParaRPr>
          </a:p>
        </p:txBody>
      </p:sp>
      <p:sp>
        <p:nvSpPr>
          <p:cNvPr id="50" name="TextBox 49"/>
          <p:cNvSpPr txBox="1"/>
          <p:nvPr/>
        </p:nvSpPr>
        <p:spPr>
          <a:xfrm>
            <a:off x="5157796" y="3570633"/>
            <a:ext cx="1596912" cy="276999"/>
          </a:xfrm>
          <a:prstGeom prst="rect">
            <a:avLst/>
          </a:prstGeom>
          <a:noFill/>
        </p:spPr>
        <p:txBody>
          <a:bodyPr wrap="none" rtlCol="0">
            <a:spAutoFit/>
          </a:bodyPr>
          <a:lstStyle/>
          <a:p>
            <a:pPr algn="ctr" defTabSz="685783"/>
            <a:r>
              <a:rPr lang="en-US" altLang="zh-CN" sz="1200" dirty="0">
                <a:solidFill>
                  <a:srgbClr val="E2C044"/>
                </a:solidFill>
                <a:latin typeface="Calibri"/>
                <a:ea typeface="宋体" panose="02010600030101010101" pitchFamily="2" charset="-122"/>
              </a:rPr>
              <a:t>Governance Strategies</a:t>
            </a:r>
            <a:endParaRPr lang="en-US" sz="1200" dirty="0">
              <a:solidFill>
                <a:srgbClr val="E2C044"/>
              </a:solidFill>
              <a:latin typeface="Calibri"/>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9" y="4600454"/>
            <a:ext cx="1687781"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Encoding strategy, Ontology, Epistemology</a:t>
            </a:r>
            <a:endParaRPr lang="en-US" sz="1200" dirty="0">
              <a:solidFill>
                <a:srgbClr val="E2C044"/>
              </a:solidFill>
              <a:latin typeface="Calibri"/>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1"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sp>
        <p:nvSpPr>
          <p:cNvPr id="9" name="文本框 8"/>
          <p:cNvSpPr txBox="1"/>
          <p:nvPr/>
        </p:nvSpPr>
        <p:spPr>
          <a:xfrm>
            <a:off x="6679620" y="4157647"/>
            <a:ext cx="1794081" cy="276999"/>
          </a:xfrm>
          <a:prstGeom prst="rect">
            <a:avLst/>
          </a:prstGeom>
          <a:noFill/>
        </p:spPr>
        <p:txBody>
          <a:bodyPr wrap="none" rtlCol="0">
            <a:spAutoFit/>
          </a:bodyPr>
          <a:lstStyle/>
          <a:p>
            <a:pPr defTabSz="685783"/>
            <a:r>
              <a:rPr kumimoji="1" lang="en-US" altLang="zh-CN" sz="1200" dirty="0">
                <a:latin typeface="Calibri"/>
                <a:ea typeface="宋体" panose="02010600030101010101" pitchFamily="2" charset="-122"/>
              </a:rPr>
              <a:t>Extreme Learning Process</a:t>
            </a:r>
            <a:endParaRPr kumimoji="1" lang="zh-CN" altLang="en-US" sz="1200" dirty="0">
              <a:latin typeface="Calibri"/>
              <a:ea typeface="宋体" panose="02010600030101010101" pitchFamily="2" charset="-122"/>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48923" y="132818"/>
            <a:ext cx="4102406" cy="738664"/>
          </a:xfrm>
          <a:prstGeom prst="rect">
            <a:avLst/>
          </a:prstGeom>
          <a:noFill/>
        </p:spPr>
        <p:txBody>
          <a:bodyPr wrap="none" rtlCol="0">
            <a:spAutoFit/>
          </a:bodyPr>
          <a:lstStyle/>
          <a:p>
            <a:pPr algn="ctr" defTabSz="685783"/>
            <a:r>
              <a:rPr lang="en-US" sz="2100" dirty="0">
                <a:latin typeface="Calibri"/>
              </a:rPr>
              <a:t>An integrated (ethical) architecture </a:t>
            </a:r>
          </a:p>
          <a:p>
            <a:pPr algn="ctr" defTabSz="685783"/>
            <a:r>
              <a:rPr lang="en-US" sz="2100" dirty="0">
                <a:latin typeface="Calibri"/>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63577" y="2194768"/>
            <a:ext cx="307409" cy="348607"/>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892373" y="3864397"/>
            <a:ext cx="407467" cy="160227"/>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072308" y="4074581"/>
            <a:ext cx="238722" cy="238722"/>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113645" y="1774002"/>
            <a:ext cx="316741" cy="308257"/>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5727884" y="912946"/>
            <a:ext cx="456739" cy="510536"/>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4403332" y="3624429"/>
            <a:ext cx="498925" cy="4083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3788295" y="3605464"/>
            <a:ext cx="492241" cy="49224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3876235" y="2199802"/>
            <a:ext cx="400987" cy="362095"/>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5550545" y="3829729"/>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480261" y="3527616"/>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59</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488084" y="4157647"/>
            <a:ext cx="287455" cy="4288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71614" y="2814703"/>
            <a:ext cx="296102" cy="440543"/>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8198560" y="2205914"/>
            <a:ext cx="963726" cy="253916"/>
          </a:xfrm>
          <a:prstGeom prst="rect">
            <a:avLst/>
          </a:prstGeom>
          <a:noFill/>
        </p:spPr>
        <p:txBody>
          <a:bodyPr wrap="none" rtlCol="0">
            <a:spAutoFit/>
          </a:bodyPr>
          <a:lstStyle/>
          <a:p>
            <a:pPr algn="ctr"/>
            <a:r>
              <a:rPr lang="en-TW" sz="105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8378098" y="3489557"/>
            <a:ext cx="604653" cy="253916"/>
          </a:xfrm>
          <a:prstGeom prst="rect">
            <a:avLst/>
          </a:prstGeom>
          <a:noFill/>
        </p:spPr>
        <p:txBody>
          <a:bodyPr wrap="none" rtlCol="0">
            <a:spAutoFit/>
          </a:bodyPr>
          <a:lstStyle/>
          <a:p>
            <a:pPr algn="ctr"/>
            <a:r>
              <a:rPr lang="en-TW" sz="105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8435475" y="2579929"/>
            <a:ext cx="489896" cy="69587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2961893" y="4055004"/>
            <a:ext cx="268426" cy="268426"/>
          </a:xfrm>
          <a:prstGeom prst="rect">
            <a:avLst/>
          </a:prstGeom>
        </p:spPr>
      </p:pic>
    </p:spTree>
    <p:extLst>
      <p:ext uri="{BB962C8B-B14F-4D97-AF65-F5344CB8AC3E}">
        <p14:creationId xmlns:p14="http://schemas.microsoft.com/office/powerpoint/2010/main" val="1150758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4547" y="246828"/>
            <a:ext cx="6555000" cy="646331"/>
          </a:xfrm>
          <a:prstGeom prst="rect">
            <a:avLst/>
          </a:prstGeom>
          <a:noFill/>
        </p:spPr>
        <p:txBody>
          <a:bodyPr wrap="none" rtlCol="0">
            <a:spAutoFit/>
          </a:bodyPr>
          <a:lstStyle/>
          <a:p>
            <a:pPr algn="ctr" defTabSz="914378">
              <a:defRPr/>
            </a:pPr>
            <a:r>
              <a:rPr lang="en-US" sz="36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82341" y="1492704"/>
            <a:ext cx="7579319" cy="707886"/>
          </a:xfrm>
          <a:prstGeom prst="rect">
            <a:avLst/>
          </a:prstGeom>
          <a:solidFill>
            <a:schemeClr val="lt1"/>
          </a:solidFill>
        </p:spPr>
        <p:txBody>
          <a:bodyPr wrap="none" rtlCol="0">
            <a:spAutoFit/>
          </a:bodyPr>
          <a:lstStyle/>
          <a:p>
            <a:pPr algn="ctr"/>
            <a:r>
              <a:rPr lang="en-US" sz="2000" dirty="0"/>
              <a:t> A Namespace of Functions for the available Computing Devices </a:t>
            </a:r>
          </a:p>
          <a:p>
            <a:pPr algn="ctr"/>
            <a:r>
              <a:rPr lang="en-US" sz="2000" dirty="0"/>
              <a:t>that fit their respective application contexts.</a:t>
            </a:r>
            <a:endParaRPr lang="en-TW" sz="2000"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512" y="2725499"/>
            <a:ext cx="2517434" cy="1889615"/>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3330" y="2725500"/>
            <a:ext cx="3146159" cy="1887695"/>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25556" y="2840731"/>
            <a:ext cx="2292888" cy="16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3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60</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1526220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2505651" y="132817"/>
            <a:ext cx="4188968" cy="415498"/>
          </a:xfrm>
          <a:prstGeom prst="rect">
            <a:avLst/>
          </a:prstGeom>
          <a:noFill/>
        </p:spPr>
        <p:txBody>
          <a:bodyPr wrap="none" rtlCol="0">
            <a:spAutoFit/>
          </a:bodyPr>
          <a:lstStyle/>
          <a:p>
            <a:pPr algn="ctr" defTabSz="685783"/>
            <a:r>
              <a:rPr lang="en-US" sz="2100" dirty="0">
                <a:latin typeface="Calibri"/>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61</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482990" y="685741"/>
            <a:ext cx="6234289" cy="3912635"/>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2795954" y="4587454"/>
            <a:ext cx="1237621" cy="505507"/>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4033575" y="4707169"/>
            <a:ext cx="2292615" cy="253916"/>
          </a:xfrm>
          <a:prstGeom prst="rect">
            <a:avLst/>
          </a:prstGeom>
          <a:noFill/>
        </p:spPr>
        <p:txBody>
          <a:bodyPr wrap="none" rtlCol="0">
            <a:spAutoFit/>
          </a:bodyPr>
          <a:lstStyle/>
          <a:p>
            <a:r>
              <a:rPr lang="en-TW" sz="1050" dirty="0">
                <a:hlinkClick r:id="rId4"/>
              </a:rPr>
              <a:t>Please subscribe to this channel …</a:t>
            </a:r>
            <a:endParaRPr lang="en-TW" sz="1050" dirty="0"/>
          </a:p>
        </p:txBody>
      </p:sp>
    </p:spTree>
    <p:extLst>
      <p:ext uri="{BB962C8B-B14F-4D97-AF65-F5344CB8AC3E}">
        <p14:creationId xmlns:p14="http://schemas.microsoft.com/office/powerpoint/2010/main" val="305870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169" y="246828"/>
            <a:ext cx="6995826" cy="646331"/>
          </a:xfrm>
          <a:prstGeom prst="rect">
            <a:avLst/>
          </a:prstGeom>
          <a:noFill/>
        </p:spPr>
        <p:txBody>
          <a:bodyPr wrap="none" rtlCol="0">
            <a:spAutoFit/>
          </a:bodyPr>
          <a:lstStyle/>
          <a:p>
            <a:pPr algn="ctr" defTabSz="914378">
              <a:defRPr/>
            </a:pPr>
            <a:r>
              <a:rPr lang="en-US" sz="36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62</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311700" y="1152475"/>
            <a:ext cx="8520600" cy="37624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sz="1350" dirty="0"/>
              <a:t>Time is progressing, so will entropy increase (Know your spatial-temporal context):</a:t>
            </a:r>
          </a:p>
          <a:p>
            <a:pPr lvl="1"/>
            <a:r>
              <a:rPr lang="en-US" sz="1400" dirty="0"/>
              <a:t>The future still has lots to be known…</a:t>
            </a:r>
          </a:p>
          <a:p>
            <a:pPr lvl="1"/>
            <a:endParaRPr lang="en-US" sz="1400" dirty="0"/>
          </a:p>
          <a:p>
            <a:r>
              <a:rPr lang="en-US" sz="1350" dirty="0"/>
              <a:t>Fitting decision models to ever wider ranges of application contexts:</a:t>
            </a:r>
          </a:p>
          <a:p>
            <a:pPr lvl="1"/>
            <a:r>
              <a:rPr lang="en-US" sz="1400" b="1" i="1" dirty="0"/>
              <a:t>Why</a:t>
            </a:r>
            <a:r>
              <a:rPr lang="en-US" sz="1400" dirty="0"/>
              <a:t>: The interactive complexity of (known) computing systems will continue to surprise us.</a:t>
            </a:r>
          </a:p>
          <a:p>
            <a:pPr lvl="1"/>
            <a:r>
              <a:rPr lang="en-US" sz="1400" b="1" i="1" dirty="0"/>
              <a:t>How</a:t>
            </a:r>
            <a:r>
              <a:rPr lang="en-US" sz="1400" dirty="0"/>
              <a:t>: Decision (System Design) tools are not yet mature/intuitive enough to cover all areas of applications</a:t>
            </a:r>
          </a:p>
          <a:p>
            <a:pPr lvl="1"/>
            <a:r>
              <a:rPr lang="en-US" sz="1400" b="1" i="1" dirty="0"/>
              <a:t>What</a:t>
            </a:r>
            <a:r>
              <a:rPr lang="en-US" sz="140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4470357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03" y="246828"/>
            <a:ext cx="5551520" cy="646331"/>
          </a:xfrm>
          <a:prstGeom prst="rect">
            <a:avLst/>
          </a:prstGeom>
          <a:noFill/>
        </p:spPr>
        <p:txBody>
          <a:bodyPr wrap="none" rtlCol="0">
            <a:spAutoFit/>
          </a:bodyPr>
          <a:lstStyle/>
          <a:p>
            <a:pPr algn="ctr" defTabSz="914378">
              <a:defRPr/>
            </a:pPr>
            <a:r>
              <a:rPr lang="en-US" sz="36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795441" y="950114"/>
            <a:ext cx="5553123" cy="707886"/>
          </a:xfrm>
          <a:prstGeom prst="rect">
            <a:avLst/>
          </a:prstGeom>
          <a:solidFill>
            <a:schemeClr val="lt1"/>
          </a:solidFill>
        </p:spPr>
        <p:txBody>
          <a:bodyPr wrap="none" rtlCol="0">
            <a:spAutoFit/>
          </a:bodyPr>
          <a:lstStyle/>
          <a:p>
            <a:pPr algn="ctr"/>
            <a:r>
              <a:rPr lang="en-US" sz="2000" dirty="0"/>
              <a:t> Turing award winners, and authors of </a:t>
            </a:r>
          </a:p>
          <a:p>
            <a:pPr algn="ctr"/>
            <a:r>
              <a:rPr lang="en-US" sz="2000"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4906257" y="4641371"/>
            <a:ext cx="2638864" cy="253916"/>
          </a:xfrm>
          <a:prstGeom prst="rect">
            <a:avLst/>
          </a:prstGeom>
          <a:noFill/>
        </p:spPr>
        <p:txBody>
          <a:bodyPr wrap="none" rtlCol="0">
            <a:spAutoFit/>
          </a:bodyPr>
          <a:lstStyle/>
          <a:p>
            <a:pPr algn="ctr"/>
            <a:r>
              <a:rPr lang="en-TW" sz="1050" dirty="0"/>
              <a:t>Image source: Wikipedia </a:t>
            </a:r>
            <a:r>
              <a:rPr lang="en-TW" sz="1050" dirty="0">
                <a:hlinkClick r:id="rId2"/>
              </a:rPr>
              <a:t>John Hennesey</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665775" y="4641371"/>
            <a:ext cx="2831224" cy="253916"/>
          </a:xfrm>
          <a:prstGeom prst="rect">
            <a:avLst/>
          </a:prstGeom>
          <a:noFill/>
        </p:spPr>
        <p:txBody>
          <a:bodyPr wrap="none" rtlCol="0">
            <a:spAutoFit/>
          </a:bodyPr>
          <a:lstStyle/>
          <a:p>
            <a:r>
              <a:rPr lang="en-TW" sz="1050" dirty="0"/>
              <a:t>Image source: UC Berkeley </a:t>
            </a:r>
            <a:r>
              <a:rPr lang="en-TW" sz="1050" dirty="0">
                <a:hlinkClick r:id="rId3"/>
              </a:rPr>
              <a:t>David Patterson</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433548" y="4028065"/>
            <a:ext cx="1398140" cy="415498"/>
          </a:xfrm>
          <a:prstGeom prst="rect">
            <a:avLst/>
          </a:prstGeom>
          <a:noFill/>
        </p:spPr>
        <p:txBody>
          <a:bodyPr wrap="none" rtlCol="0">
            <a:spAutoFit/>
          </a:bodyPr>
          <a:lstStyle/>
          <a:p>
            <a:pPr algn="ctr"/>
            <a:r>
              <a:rPr lang="en-TW" sz="1050" dirty="0"/>
              <a:t>Former president of </a:t>
            </a:r>
          </a:p>
          <a:p>
            <a:pPr algn="ctr"/>
            <a:r>
              <a:rPr lang="en-TW" sz="1050"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588795" y="3820316"/>
            <a:ext cx="1045479" cy="577081"/>
          </a:xfrm>
          <a:prstGeom prst="rect">
            <a:avLst/>
          </a:prstGeom>
          <a:noFill/>
        </p:spPr>
        <p:txBody>
          <a:bodyPr wrap="none" rtlCol="0">
            <a:spAutoFit/>
          </a:bodyPr>
          <a:lstStyle/>
          <a:p>
            <a:pPr algn="ctr"/>
            <a:r>
              <a:rPr lang="en-US" sz="1050" dirty="0"/>
              <a:t>Founder of </a:t>
            </a:r>
          </a:p>
          <a:p>
            <a:pPr algn="ctr"/>
            <a:r>
              <a:rPr lang="en-US" sz="1050" dirty="0"/>
              <a:t>RISC-V </a:t>
            </a:r>
          </a:p>
          <a:p>
            <a:pPr algn="ctr"/>
            <a:r>
              <a:rPr lang="en-US" sz="1050" dirty="0"/>
              <a:t>Instruction Set</a:t>
            </a:r>
            <a:endParaRPr lang="en-TW" sz="1050"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5058232" y="1767111"/>
            <a:ext cx="2081139" cy="2752780"/>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120688" y="1763572"/>
            <a:ext cx="1963744" cy="2749241"/>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66381" y="1779524"/>
            <a:ext cx="1332473" cy="1640976"/>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431541" y="1891756"/>
            <a:ext cx="1359988" cy="1359988"/>
          </a:xfrm>
          <a:prstGeom prst="rect">
            <a:avLst/>
          </a:prstGeom>
        </p:spPr>
      </p:pic>
    </p:spTree>
    <p:extLst>
      <p:ext uri="{BB962C8B-B14F-4D97-AF65-F5344CB8AC3E}">
        <p14:creationId xmlns:p14="http://schemas.microsoft.com/office/powerpoint/2010/main" val="2052485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174" y="246828"/>
            <a:ext cx="7617791" cy="646331"/>
          </a:xfrm>
          <a:prstGeom prst="rect">
            <a:avLst/>
          </a:prstGeom>
          <a:noFill/>
        </p:spPr>
        <p:txBody>
          <a:bodyPr wrap="none" rtlCol="0">
            <a:spAutoFit/>
          </a:bodyPr>
          <a:lstStyle/>
          <a:p>
            <a:pPr algn="ctr" defTabSz="914378">
              <a:defRPr/>
            </a:pPr>
            <a:r>
              <a:rPr lang="en-US" sz="3600" dirty="0">
                <a:latin typeface="Calibri"/>
              </a:rPr>
              <a:t>The </a:t>
            </a:r>
            <a:r>
              <a:rPr lang="en-US" sz="3600" dirty="0">
                <a:solidFill>
                  <a:srgbClr val="FF0000"/>
                </a:solidFill>
                <a:latin typeface="Calibri"/>
              </a:rPr>
              <a:t>to-be</a:t>
            </a:r>
            <a:r>
              <a:rPr lang="en-US" sz="36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64</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1044" y="1336431"/>
            <a:ext cx="4092917" cy="2564843"/>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25469" y="1960274"/>
            <a:ext cx="3956618" cy="2479431"/>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1573413"/>
            <a:ext cx="1359988" cy="1359988"/>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5033960" y="4580792"/>
            <a:ext cx="2541080" cy="253916"/>
          </a:xfrm>
          <a:prstGeom prst="rect">
            <a:avLst/>
          </a:prstGeom>
          <a:noFill/>
        </p:spPr>
        <p:txBody>
          <a:bodyPr wrap="none" rtlCol="0">
            <a:spAutoFit/>
          </a:bodyPr>
          <a:lstStyle/>
          <a:p>
            <a:r>
              <a:rPr lang="en-TW" sz="1050" dirty="0"/>
              <a:t>You may download all these tools </a:t>
            </a:r>
            <a:r>
              <a:rPr lang="en-TW" sz="1050" dirty="0">
                <a:hlinkClick r:id="rId4"/>
              </a:rPr>
              <a:t>here</a:t>
            </a:r>
            <a:r>
              <a:rPr lang="en-TW" sz="1050" dirty="0"/>
              <a:t>.</a:t>
            </a:r>
          </a:p>
        </p:txBody>
      </p:sp>
    </p:spTree>
    <p:extLst>
      <p:ext uri="{BB962C8B-B14F-4D97-AF65-F5344CB8AC3E}">
        <p14:creationId xmlns:p14="http://schemas.microsoft.com/office/powerpoint/2010/main" val="4181550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65</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2969248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082" y="246828"/>
            <a:ext cx="8795999" cy="646331"/>
          </a:xfrm>
          <a:prstGeom prst="rect">
            <a:avLst/>
          </a:prstGeom>
          <a:noFill/>
        </p:spPr>
        <p:txBody>
          <a:bodyPr wrap="none" rtlCol="0">
            <a:spAutoFit/>
          </a:bodyPr>
          <a:lstStyle/>
          <a:p>
            <a:pPr algn="ctr" defTabSz="914378">
              <a:defRPr/>
            </a:pPr>
            <a:r>
              <a:rPr lang="en-US" sz="3600" dirty="0" err="1">
                <a:latin typeface="Calibri"/>
              </a:rPr>
              <a:t>Poset</a:t>
            </a:r>
            <a:r>
              <a:rPr lang="en-US" sz="36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66</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101363" y="1081857"/>
            <a:ext cx="4941274" cy="3534156"/>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1863566" y="4742783"/>
            <a:ext cx="5416868" cy="307777"/>
          </a:xfrm>
          <a:prstGeom prst="rect">
            <a:avLst/>
          </a:prstGeom>
          <a:noFill/>
        </p:spPr>
        <p:txBody>
          <a:bodyPr wrap="none" rtlCol="0">
            <a:spAutoFit/>
          </a:bodyPr>
          <a:lstStyle/>
          <a:p>
            <a:pPr algn="ctr"/>
            <a:r>
              <a:rPr lang="en-TW" dirty="0"/>
              <a:t>For those of you who had some background in Abstract Algebra…</a:t>
            </a:r>
          </a:p>
        </p:txBody>
      </p:sp>
    </p:spTree>
    <p:extLst>
      <p:ext uri="{BB962C8B-B14F-4D97-AF65-F5344CB8AC3E}">
        <p14:creationId xmlns:p14="http://schemas.microsoft.com/office/powerpoint/2010/main" val="1715022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Knowledge Management and Cognitive Foundation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26208" y="2751992"/>
            <a:ext cx="8520600" cy="2209136"/>
          </a:xfrm>
        </p:spPr>
        <p:txBody>
          <a:bodyPr/>
          <a:lstStyle/>
          <a:p>
            <a:pPr marL="114297" indent="0" algn="ctr">
              <a:buNone/>
            </a:pPr>
            <a:r>
              <a:rPr lang="en-US" sz="3000" b="1" dirty="0"/>
              <a:t>“Knowledge is a process of piling up facts; wisdom lies in their simplification.”</a:t>
            </a:r>
          </a:p>
          <a:p>
            <a:pPr marL="114297" indent="0" algn="r" fontAlgn="t">
              <a:buNone/>
            </a:pPr>
            <a:r>
              <a:rPr lang="en-US" dirty="0">
                <a:hlinkClick r:id="rId2"/>
              </a:rPr>
              <a:t>~ Martin H. Fischer</a:t>
            </a:r>
            <a:r>
              <a:rPr lang="en-US" dirty="0"/>
              <a:t> </a:t>
            </a:r>
          </a:p>
          <a:p>
            <a:pPr marL="114297" indent="0" algn="r" fontAlgn="t">
              <a:buNone/>
            </a:pPr>
            <a:endParaRPr lang="en-US" dirty="0"/>
          </a:p>
          <a:p>
            <a:pPr marL="114297" indent="0" algn="r" fontAlgn="t">
              <a:buNone/>
            </a:pPr>
            <a:r>
              <a:rPr lang="en-US" dirty="0"/>
              <a:t>Encore : A Continuing Anthology</a:t>
            </a:r>
          </a:p>
          <a:p>
            <a:pPr marL="114297"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67</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3562748" y="2648535"/>
            <a:ext cx="2018502" cy="253916"/>
          </a:xfrm>
          <a:prstGeom prst="rect">
            <a:avLst/>
          </a:prstGeom>
          <a:noFill/>
        </p:spPr>
        <p:txBody>
          <a:bodyPr wrap="none" rtlCol="0">
            <a:spAutoFit/>
          </a:bodyPr>
          <a:lstStyle/>
          <a:p>
            <a:pPr marL="114297" algn="ctr" fontAlgn="t"/>
            <a:r>
              <a:rPr lang="en-US" sz="1050" dirty="0"/>
              <a:t>(10 Nov 1879 - 19 Jan 1962)</a:t>
            </a:r>
            <a:endParaRPr lang="en-TW" sz="1050"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6793" y="992298"/>
            <a:ext cx="879431" cy="1099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3933844" y="2187276"/>
            <a:ext cx="1276311" cy="253916"/>
          </a:xfrm>
          <a:prstGeom prst="rect">
            <a:avLst/>
          </a:prstGeom>
          <a:noFill/>
        </p:spPr>
        <p:txBody>
          <a:bodyPr wrap="none" rtlCol="0">
            <a:spAutoFit/>
          </a:bodyPr>
          <a:lstStyle/>
          <a:p>
            <a:pPr algn="ctr"/>
            <a:r>
              <a:rPr lang="en-US" sz="1050" b="1" i="1" dirty="0"/>
              <a:t>Martin H. Fischer</a:t>
            </a:r>
            <a:endParaRPr lang="en-TW" sz="1050" b="1" i="1" dirty="0"/>
          </a:p>
        </p:txBody>
      </p:sp>
    </p:spTree>
    <p:extLst>
      <p:ext uri="{BB962C8B-B14F-4D97-AF65-F5344CB8AC3E}">
        <p14:creationId xmlns:p14="http://schemas.microsoft.com/office/powerpoint/2010/main" val="217976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Cognitive Foundation can be formalized (re-write/substitution system):</a:t>
            </a:r>
          </a:p>
          <a:p>
            <a:pPr lvl="1"/>
            <a:r>
              <a:rPr lang="en-US" dirty="0"/>
              <a:t>Namespace management (</a:t>
            </a:r>
            <a:r>
              <a:rPr lang="en-US" dirty="0" err="1"/>
              <a:t>NsM</a:t>
            </a:r>
            <a:r>
              <a:rPr lang="en-US" dirty="0"/>
              <a:t>) and function composition can be scaled up by computers</a:t>
            </a:r>
          </a:p>
          <a:p>
            <a:pPr lvl="1"/>
            <a:r>
              <a:rPr lang="en-US" dirty="0"/>
              <a:t>Iterative/Recursive procedures (time progression) provide a generalized way to expand the namespace.</a:t>
            </a:r>
          </a:p>
          <a:p>
            <a:pPr lvl="1"/>
            <a:endParaRPr lang="en-US" dirty="0"/>
          </a:p>
          <a:p>
            <a:r>
              <a:rPr lang="en-US" dirty="0"/>
              <a:t>Cognitive Foundation must be domain independent:</a:t>
            </a:r>
          </a:p>
          <a:p>
            <a:pPr lvl="1"/>
            <a:r>
              <a:rPr lang="en-US" b="1" i="1" dirty="0"/>
              <a:t>Why</a:t>
            </a:r>
            <a:r>
              <a:rPr lang="en-US" dirty="0"/>
              <a:t>: Universality allow human spirits to be unified, not fragmented.</a:t>
            </a:r>
          </a:p>
          <a:p>
            <a:pPr lvl="1"/>
            <a:r>
              <a:rPr lang="en-US" b="1" i="1" dirty="0"/>
              <a:t>How</a:t>
            </a:r>
            <a:r>
              <a:rPr lang="en-US" dirty="0"/>
              <a:t>: Use one coherent namespace to manage your knowledge</a:t>
            </a:r>
          </a:p>
          <a:p>
            <a:pPr lvl="1"/>
            <a:r>
              <a:rPr lang="en-US" b="1" i="1" dirty="0"/>
              <a:t>What</a:t>
            </a:r>
            <a:r>
              <a:rPr lang="en-US" dirty="0"/>
              <a:t>: Tools and Methods are continuously evolving, but the foundation would not change.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68</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757033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708" y="246828"/>
            <a:ext cx="6386685" cy="646331"/>
          </a:xfrm>
          <a:prstGeom prst="rect">
            <a:avLst/>
          </a:prstGeom>
          <a:noFill/>
        </p:spPr>
        <p:txBody>
          <a:bodyPr wrap="none" rtlCol="0">
            <a:spAutoFit/>
          </a:bodyPr>
          <a:lstStyle/>
          <a:p>
            <a:pPr algn="ctr" defTabSz="914378">
              <a:defRPr/>
            </a:pPr>
            <a:r>
              <a:rPr lang="en-US" sz="36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361827" y="971497"/>
            <a:ext cx="6420347" cy="1015663"/>
          </a:xfrm>
          <a:prstGeom prst="rect">
            <a:avLst/>
          </a:prstGeom>
          <a:solidFill>
            <a:schemeClr val="lt1"/>
          </a:solidFill>
        </p:spPr>
        <p:txBody>
          <a:bodyPr wrap="none" rtlCol="0">
            <a:spAutoFit/>
          </a:bodyPr>
          <a:lstStyle/>
          <a:p>
            <a:pPr algn="ctr"/>
            <a:r>
              <a:rPr lang="en-US" sz="2000" dirty="0"/>
              <a:t> A mechanism to control electrons (moving particles) to</a:t>
            </a:r>
          </a:p>
          <a:p>
            <a:pPr algn="ctr"/>
            <a:r>
              <a:rPr lang="en-US" sz="2000" dirty="0"/>
              <a:t>get through a gate or not.</a:t>
            </a:r>
          </a:p>
          <a:p>
            <a:pPr algn="ctr"/>
            <a:r>
              <a:rPr lang="en-US" sz="2000" dirty="0"/>
              <a:t>Governed by Gibb’s Free Energy equation:</a:t>
            </a:r>
            <a:endParaRPr lang="en-TW" sz="2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2885296" y="2065641"/>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885296" y="2065641"/>
                <a:ext cx="3044381" cy="461665"/>
              </a:xfrm>
              <a:prstGeom prst="rect">
                <a:avLst/>
              </a:prstGeom>
              <a:blipFill>
                <a:blip r:embed="rId2"/>
                <a:stretch>
                  <a:fillRect b="-7895"/>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4470351" y="2628727"/>
            <a:ext cx="4361498" cy="2200048"/>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375016" y="2947721"/>
            <a:ext cx="3928271" cy="1386449"/>
          </a:xfrm>
          <a:prstGeom prst="rect">
            <a:avLst/>
          </a:prstGeom>
        </p:spPr>
      </p:pic>
    </p:spTree>
    <p:extLst>
      <p:ext uri="{BB962C8B-B14F-4D97-AF65-F5344CB8AC3E}">
        <p14:creationId xmlns:p14="http://schemas.microsoft.com/office/powerpoint/2010/main" val="151186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181" y="246828"/>
            <a:ext cx="5033750" cy="646331"/>
          </a:xfrm>
          <a:prstGeom prst="rect">
            <a:avLst/>
          </a:prstGeom>
          <a:noFill/>
        </p:spPr>
        <p:txBody>
          <a:bodyPr wrap="none" rtlCol="0">
            <a:spAutoFit/>
          </a:bodyPr>
          <a:lstStyle/>
          <a:p>
            <a:pPr algn="ctr" defTabSz="914378">
              <a:defRPr/>
            </a:pPr>
            <a:r>
              <a:rPr lang="en-US" sz="36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2948161" y="897407"/>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948161" y="897407"/>
                <a:ext cx="3044381" cy="461665"/>
              </a:xfrm>
              <a:prstGeom prst="rect">
                <a:avLst/>
              </a:prstGeom>
              <a:blipFill>
                <a:blip r:embed="rId2"/>
                <a:stretch>
                  <a:fillRect b="-52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nvGraphicFramePr>
        <p:xfrm>
          <a:off x="2097743" y="1465341"/>
          <a:ext cx="5506173" cy="1552650"/>
        </p:xfrm>
        <a:graphic>
          <a:graphicData uri="http://schemas.openxmlformats.org/drawingml/2006/table">
            <a:tbl>
              <a:tblPr/>
              <a:tblGrid>
                <a:gridCol w="1154372">
                  <a:extLst>
                    <a:ext uri="{9D8B030D-6E8A-4147-A177-3AD203B41FA5}">
                      <a16:colId xmlns:a16="http://schemas.microsoft.com/office/drawing/2014/main" val="1279830210"/>
                    </a:ext>
                  </a:extLst>
                </a:gridCol>
                <a:gridCol w="1383415">
                  <a:extLst>
                    <a:ext uri="{9D8B030D-6E8A-4147-A177-3AD203B41FA5}">
                      <a16:colId xmlns:a16="http://schemas.microsoft.com/office/drawing/2014/main" val="1547810821"/>
                    </a:ext>
                  </a:extLst>
                </a:gridCol>
                <a:gridCol w="1300959">
                  <a:extLst>
                    <a:ext uri="{9D8B030D-6E8A-4147-A177-3AD203B41FA5}">
                      <a16:colId xmlns:a16="http://schemas.microsoft.com/office/drawing/2014/main" val="515107550"/>
                    </a:ext>
                  </a:extLst>
                </a:gridCol>
                <a:gridCol w="1667427">
                  <a:extLst>
                    <a:ext uri="{9D8B030D-6E8A-4147-A177-3AD203B41FA5}">
                      <a16:colId xmlns:a16="http://schemas.microsoft.com/office/drawing/2014/main" val="3258769583"/>
                    </a:ext>
                  </a:extLst>
                </a:gridCol>
              </a:tblGrid>
              <a:tr h="310530">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G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H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S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dirty="0">
                          <a:solidFill>
                            <a:srgbClr val="666666"/>
                          </a:solidFill>
                          <a:effectLst/>
                          <a:latin typeface="Droid Serif"/>
                        </a:rPr>
                        <a:t>Process Type</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Cold</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Hot</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Non-Spontaneous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25648" y="1999291"/>
            <a:ext cx="1760418" cy="415498"/>
          </a:xfrm>
          <a:prstGeom prst="rect">
            <a:avLst/>
          </a:prstGeom>
          <a:noFill/>
        </p:spPr>
        <p:txBody>
          <a:bodyPr wrap="none" rtlCol="0">
            <a:spAutoFit/>
          </a:bodyPr>
          <a:lstStyle/>
          <a:p>
            <a:r>
              <a:rPr lang="en-TW" sz="1050" dirty="0"/>
              <a:t>Spontaenous =</a:t>
            </a:r>
          </a:p>
          <a:p>
            <a:r>
              <a:rPr lang="en-TW" sz="1050"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nvGraphicFramePr>
        <p:xfrm>
          <a:off x="2105179" y="3141194"/>
          <a:ext cx="5498738" cy="1663519"/>
        </p:xfrm>
        <a:graphic>
          <a:graphicData uri="http://schemas.openxmlformats.org/drawingml/2006/table">
            <a:tbl>
              <a:tblPr/>
              <a:tblGrid>
                <a:gridCol w="1006424">
                  <a:extLst>
                    <a:ext uri="{9D8B030D-6E8A-4147-A177-3AD203B41FA5}">
                      <a16:colId xmlns:a16="http://schemas.microsoft.com/office/drawing/2014/main" val="3336157565"/>
                    </a:ext>
                  </a:extLst>
                </a:gridCol>
                <a:gridCol w="1152814">
                  <a:extLst>
                    <a:ext uri="{9D8B030D-6E8A-4147-A177-3AD203B41FA5}">
                      <a16:colId xmlns:a16="http://schemas.microsoft.com/office/drawing/2014/main" val="2625716032"/>
                    </a:ext>
                  </a:extLst>
                </a:gridCol>
                <a:gridCol w="1107067">
                  <a:extLst>
                    <a:ext uri="{9D8B030D-6E8A-4147-A177-3AD203B41FA5}">
                      <a16:colId xmlns:a16="http://schemas.microsoft.com/office/drawing/2014/main" val="4124891211"/>
                    </a:ext>
                  </a:extLst>
                </a:gridCol>
                <a:gridCol w="2232433">
                  <a:extLst>
                    <a:ext uri="{9D8B030D-6E8A-4147-A177-3AD203B41FA5}">
                      <a16:colId xmlns:a16="http://schemas.microsoft.com/office/drawing/2014/main" val="3132745322"/>
                    </a:ext>
                  </a:extLst>
                </a:gridCol>
              </a:tblGrid>
              <a:tr h="332704">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H</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S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G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Universal Gates</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=0,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=1</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dirty="0">
                          <a:solidFill>
                            <a:srgbClr val="666666"/>
                          </a:solidFill>
                          <a:effectLst/>
                          <a:latin typeface="Droid Serif"/>
                        </a:rPr>
                        <a:t>A or Not B</a:t>
                      </a:r>
                      <a:r>
                        <a:rPr lang="en-US" sz="800" b="0" i="0" u="none" strike="noStrike" dirty="0">
                          <a:solidFill>
                            <a:srgbClr val="666666"/>
                          </a:solidFill>
                          <a:effectLst/>
                          <a:latin typeface="Droid Serif"/>
                        </a:rPr>
                        <a:t>=1, </a:t>
                      </a:r>
                      <a:r>
                        <a:rPr lang="en-US" sz="800" b="1" i="1" u="none" strike="noStrike" dirty="0">
                          <a:solidFill>
                            <a:srgbClr val="666666"/>
                          </a:solidFill>
                          <a:effectLst/>
                          <a:latin typeface="Droid Serif"/>
                        </a:rPr>
                        <a:t>A and Not B</a:t>
                      </a:r>
                      <a:r>
                        <a:rPr lang="en-US" sz="800" b="0" i="0" u="none" strike="noStrike" dirty="0">
                          <a:solidFill>
                            <a:srgbClr val="666666"/>
                          </a:solidFill>
                          <a:effectLst/>
                          <a:latin typeface="Droid Serif"/>
                        </a:rPr>
                        <a:t>=0</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97782" y="3315081"/>
            <a:ext cx="1645002" cy="1061829"/>
          </a:xfrm>
          <a:prstGeom prst="rect">
            <a:avLst/>
          </a:prstGeom>
          <a:noFill/>
        </p:spPr>
        <p:txBody>
          <a:bodyPr wrap="none" rtlCol="0">
            <a:spAutoFit/>
          </a:bodyPr>
          <a:lstStyle/>
          <a:p>
            <a:r>
              <a:rPr lang="en-TW" sz="1050" dirty="0"/>
              <a:t>Turning +/- into 1/0, </a:t>
            </a:r>
          </a:p>
          <a:p>
            <a:r>
              <a:rPr lang="en-TW" sz="1050" dirty="0"/>
              <a:t>we get a Truth Table,</a:t>
            </a:r>
          </a:p>
          <a:p>
            <a:r>
              <a:rPr lang="en-US" sz="1050" dirty="0"/>
              <a:t>W</a:t>
            </a:r>
            <a:r>
              <a:rPr lang="en-TW" sz="1050" dirty="0"/>
              <a:t>here </a:t>
            </a:r>
          </a:p>
          <a:p>
            <a:r>
              <a:rPr lang="en-TW" sz="1050" dirty="0"/>
              <a:t>the first two columns are</a:t>
            </a:r>
          </a:p>
          <a:p>
            <a:r>
              <a:rPr lang="en-US" sz="1050" dirty="0"/>
              <a:t>I</a:t>
            </a:r>
            <a:r>
              <a:rPr lang="en-TW" sz="1050" dirty="0"/>
              <a:t>nputs, </a:t>
            </a:r>
          </a:p>
          <a:p>
            <a:r>
              <a:rPr lang="en-TW" sz="1050" dirty="0"/>
              <a:t>the third is the output</a:t>
            </a:r>
          </a:p>
        </p:txBody>
      </p:sp>
    </p:spTree>
    <p:extLst>
      <p:ext uri="{BB962C8B-B14F-4D97-AF65-F5344CB8AC3E}">
        <p14:creationId xmlns:p14="http://schemas.microsoft.com/office/powerpoint/2010/main" val="248927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2181" y="246828"/>
            <a:ext cx="6099747" cy="646331"/>
          </a:xfrm>
          <a:prstGeom prst="rect">
            <a:avLst/>
          </a:prstGeom>
          <a:noFill/>
        </p:spPr>
        <p:txBody>
          <a:bodyPr wrap="none" rtlCol="0">
            <a:spAutoFit/>
          </a:bodyPr>
          <a:lstStyle/>
          <a:p>
            <a:pPr algn="ctr" defTabSz="914378">
              <a:defRPr/>
            </a:pPr>
            <a:r>
              <a:rPr lang="en-US" sz="36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98370" y="893159"/>
            <a:ext cx="7547259" cy="1631216"/>
          </a:xfrm>
          <a:prstGeom prst="rect">
            <a:avLst/>
          </a:prstGeom>
          <a:solidFill>
            <a:schemeClr val="lt1"/>
          </a:solidFill>
        </p:spPr>
        <p:txBody>
          <a:bodyPr wrap="none" rtlCol="0">
            <a:spAutoFit/>
          </a:bodyPr>
          <a:lstStyle/>
          <a:p>
            <a:pPr algn="ctr"/>
            <a:r>
              <a:rPr lang="en-US" sz="2000" dirty="0"/>
              <a:t> There are total of </a:t>
            </a:r>
            <a:r>
              <a:rPr lang="en-US" sz="2000" i="1" dirty="0">
                <a:solidFill>
                  <a:srgbClr val="FF0000"/>
                </a:solidFill>
              </a:rPr>
              <a:t>16</a:t>
            </a:r>
            <a:r>
              <a:rPr lang="en-US" sz="2000" dirty="0"/>
              <a:t> possible 2 input 1 output Logical Functions.</a:t>
            </a:r>
          </a:p>
          <a:p>
            <a:pPr algn="ctr"/>
            <a:endParaRPr lang="en-US" sz="2000" dirty="0"/>
          </a:p>
          <a:p>
            <a:pPr algn="ctr"/>
            <a:r>
              <a:rPr lang="en-US" sz="2000" dirty="0"/>
              <a:t>Other than </a:t>
            </a:r>
            <a:r>
              <a:rPr lang="en-US" sz="1200" dirty="0"/>
              <a:t>AND, OR, XOR, XNOR, A, B, ~A, ~B, 0, and 1, (total of 10)</a:t>
            </a:r>
            <a:endParaRPr lang="en-US" sz="2000" dirty="0"/>
          </a:p>
          <a:p>
            <a:pPr algn="ctr"/>
            <a:r>
              <a:rPr lang="en-US" sz="2000" dirty="0"/>
              <a:t>all remaining ones are</a:t>
            </a:r>
          </a:p>
          <a:p>
            <a:pPr algn="ctr"/>
            <a:r>
              <a:rPr lang="en-US" sz="2000"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1988211" y="2505853"/>
          <a:ext cx="5167578" cy="2092523"/>
        </p:xfrm>
        <a:graphic>
          <a:graphicData uri="http://schemas.openxmlformats.org/drawingml/2006/table">
            <a:tbl>
              <a:tblPr/>
              <a:tblGrid>
                <a:gridCol w="369297">
                  <a:extLst>
                    <a:ext uri="{9D8B030D-6E8A-4147-A177-3AD203B41FA5}">
                      <a16:colId xmlns:a16="http://schemas.microsoft.com/office/drawing/2014/main" val="1719949047"/>
                    </a:ext>
                  </a:extLst>
                </a:gridCol>
                <a:gridCol w="412238">
                  <a:extLst>
                    <a:ext uri="{9D8B030D-6E8A-4147-A177-3AD203B41FA5}">
                      <a16:colId xmlns:a16="http://schemas.microsoft.com/office/drawing/2014/main" val="210217079"/>
                    </a:ext>
                  </a:extLst>
                </a:gridCol>
                <a:gridCol w="807300">
                  <a:extLst>
                    <a:ext uri="{9D8B030D-6E8A-4147-A177-3AD203B41FA5}">
                      <a16:colId xmlns:a16="http://schemas.microsoft.com/office/drawing/2014/main" val="3058161488"/>
                    </a:ext>
                  </a:extLst>
                </a:gridCol>
                <a:gridCol w="738593">
                  <a:extLst>
                    <a:ext uri="{9D8B030D-6E8A-4147-A177-3AD203B41FA5}">
                      <a16:colId xmlns:a16="http://schemas.microsoft.com/office/drawing/2014/main" val="2869884615"/>
                    </a:ext>
                  </a:extLst>
                </a:gridCol>
                <a:gridCol w="764358">
                  <a:extLst>
                    <a:ext uri="{9D8B030D-6E8A-4147-A177-3AD203B41FA5}">
                      <a16:colId xmlns:a16="http://schemas.microsoft.com/office/drawing/2014/main" val="1440395238"/>
                    </a:ext>
                  </a:extLst>
                </a:gridCol>
                <a:gridCol w="738593">
                  <a:extLst>
                    <a:ext uri="{9D8B030D-6E8A-4147-A177-3AD203B41FA5}">
                      <a16:colId xmlns:a16="http://schemas.microsoft.com/office/drawing/2014/main" val="1128812500"/>
                    </a:ext>
                  </a:extLst>
                </a:gridCol>
                <a:gridCol w="678476">
                  <a:extLst>
                    <a:ext uri="{9D8B030D-6E8A-4147-A177-3AD203B41FA5}">
                      <a16:colId xmlns:a16="http://schemas.microsoft.com/office/drawing/2014/main" val="1804128481"/>
                    </a:ext>
                  </a:extLst>
                </a:gridCol>
                <a:gridCol w="658723">
                  <a:extLst>
                    <a:ext uri="{9D8B030D-6E8A-4147-A177-3AD203B41FA5}">
                      <a16:colId xmlns:a16="http://schemas.microsoft.com/office/drawing/2014/main" val="565161167"/>
                    </a:ext>
                  </a:extLst>
                </a:gridCol>
              </a:tblGrid>
              <a:tr h="340035">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and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A and Not(B)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3433572" y="4732601"/>
            <a:ext cx="3671198" cy="253916"/>
          </a:xfrm>
          <a:prstGeom prst="rect">
            <a:avLst/>
          </a:prstGeom>
          <a:noFill/>
        </p:spPr>
        <p:txBody>
          <a:bodyPr wrap="none" rtlCol="0">
            <a:spAutoFit/>
          </a:bodyPr>
          <a:lstStyle/>
          <a:p>
            <a:r>
              <a:rPr lang="en-TW" sz="1050" dirty="0"/>
              <a:t>These four gates are representable by Gibb’s Free Energy</a:t>
            </a:r>
          </a:p>
        </p:txBody>
      </p:sp>
    </p:spTree>
    <p:extLst>
      <p:ext uri="{BB962C8B-B14F-4D97-AF65-F5344CB8AC3E}">
        <p14:creationId xmlns:p14="http://schemas.microsoft.com/office/powerpoint/2010/main" val="1648582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12618</TotalTime>
  <Words>3762</Words>
  <Application>Microsoft Macintosh PowerPoint</Application>
  <PresentationFormat>On-screen Show (16:9)</PresentationFormat>
  <Paragraphs>607</Paragraphs>
  <Slides>68</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68</vt:i4>
      </vt:variant>
    </vt:vector>
  </HeadingPairs>
  <TitlesOfParts>
    <vt:vector size="81" baseType="lpstr">
      <vt:lpstr>Droid Serif</vt:lpstr>
      <vt:lpstr>Hei</vt:lpstr>
      <vt:lpstr>LiHei Pro</vt:lpstr>
      <vt:lpstr>Open Sans</vt:lpstr>
      <vt:lpstr>Arial</vt:lpstr>
      <vt:lpstr>Britannic Bold</vt:lpstr>
      <vt:lpstr>Calibri</vt:lpstr>
      <vt:lpstr>Cambria Math</vt:lpstr>
      <vt:lpstr>Comic Sans MS</vt:lpstr>
      <vt:lpstr>Courier New</vt:lpstr>
      <vt:lpstr>Times New Roman</vt:lpstr>
      <vt:lpstr>Wingdings</vt:lpstr>
      <vt:lpstr>Simple Light</vt:lpstr>
      <vt:lpstr>超越学科界限的认知基础 Transdisciplinary Cognitive Foundation  Final Presentation Week 15</vt:lpstr>
      <vt:lpstr>PowerPoint Presentation</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Universality in Textbook</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Universality in Textbook</vt:lpstr>
      <vt:lpstr>PowerPoint Presentation</vt:lpstr>
      <vt:lpstr>PowerPoint Presentation</vt:lpstr>
      <vt:lpstr>PowerPoint Presentation</vt:lpstr>
      <vt:lpstr>PowerPoint Presentation</vt:lpstr>
      <vt:lpstr>PowerPoint Presentation</vt:lpstr>
      <vt:lpstr>PowerPoint Presentation</vt:lpstr>
      <vt:lpstr>Knowledge Management and Cognitive Foundation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1821</cp:revision>
  <dcterms:modified xsi:type="dcterms:W3CDTF">2020-12-22T13:12:05Z</dcterms:modified>
</cp:coreProperties>
</file>